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67" r:id="rId3"/>
    <p:sldId id="265" r:id="rId4"/>
    <p:sldId id="273" r:id="rId5"/>
    <p:sldId id="275" r:id="rId6"/>
    <p:sldId id="268" r:id="rId7"/>
    <p:sldId id="274" r:id="rId8"/>
    <p:sldId id="276" r:id="rId9"/>
    <p:sldId id="272" r:id="rId10"/>
    <p:sldId id="269" r:id="rId11"/>
    <p:sldId id="270" r:id="rId12"/>
    <p:sldId id="271" r:id="rId13"/>
    <p:sldId id="266" r:id="rId14"/>
    <p:sldId id="261" r:id="rId15"/>
    <p:sldId id="26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4733"/>
    <a:srgbClr val="F69D8E"/>
    <a:srgbClr val="EE563E"/>
    <a:srgbClr val="F48C78"/>
    <a:srgbClr val="025A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snapToGrid="0" snapToObjects="1">
      <p:cViewPr>
        <p:scale>
          <a:sx n="52" d="100"/>
          <a:sy n="52" d="100"/>
        </p:scale>
        <p:origin x="-108" y="-28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53" d="100"/>
          <a:sy n="53" d="100"/>
        </p:scale>
        <p:origin x="-2868"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B1E84F-18E2-4717-BAED-4D449D2F03C0}" type="datetimeFigureOut">
              <a:rPr lang="en-US" smtClean="0"/>
              <a:pPr/>
              <a:t>1/5/2013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9F4961-2057-43AB-A51B-DB6CC5779A9C}" type="slidenum">
              <a:rPr lang="en-US" smtClean="0"/>
              <a:pPr/>
              <a:t>‹#›</a:t>
            </a:fld>
            <a:endParaRPr lang="en-US" dirty="0"/>
          </a:p>
        </p:txBody>
      </p:sp>
    </p:spTree>
    <p:extLst>
      <p:ext uri="{BB962C8B-B14F-4D97-AF65-F5344CB8AC3E}">
        <p14:creationId xmlns:p14="http://schemas.microsoft.com/office/powerpoint/2010/main" val="34171545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1" name="Picture 10" descr="PPT_TemplateB.jpg"/>
          <p:cNvPicPr>
            <a:picLocks noChangeAspect="1"/>
          </p:cNvPicPr>
          <p:nvPr userDrawn="1"/>
        </p:nvPicPr>
        <p:blipFill>
          <a:blip r:embed="rId2"/>
          <a:srcRect l="21944" t="60099" r="13750" b="11731"/>
          <a:stretch>
            <a:fillRect/>
          </a:stretch>
        </p:blipFill>
        <p:spPr>
          <a:xfrm>
            <a:off x="0" y="4762500"/>
            <a:ext cx="9144000" cy="2095500"/>
          </a:xfrm>
          <a:prstGeom prst="rect">
            <a:avLst/>
          </a:prstGeom>
        </p:spPr>
      </p:pic>
      <p:sp>
        <p:nvSpPr>
          <p:cNvPr id="2" name="Title 1"/>
          <p:cNvSpPr>
            <a:spLocks noGrp="1"/>
          </p:cNvSpPr>
          <p:nvPr>
            <p:ph type="ctrTitle"/>
          </p:nvPr>
        </p:nvSpPr>
        <p:spPr>
          <a:xfrm>
            <a:off x="1028700" y="2949043"/>
            <a:ext cx="7086600" cy="1470025"/>
          </a:xfrm>
        </p:spPr>
        <p:txBody>
          <a:bodyPr>
            <a:normAutofit/>
          </a:bodyPr>
          <a:lstStyle>
            <a:lvl1pPr algn="ctr">
              <a:defRPr sz="3600"/>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4302647"/>
            <a:ext cx="6400800" cy="1752600"/>
          </a:xfrm>
        </p:spPr>
        <p:txBody>
          <a:bodyPr>
            <a:normAutofit/>
          </a:bodyPr>
          <a:lstStyle>
            <a:lvl1pPr marL="0" indent="0" algn="ctr">
              <a:buNone/>
              <a:defRPr sz="2400">
                <a:solidFill>
                  <a:srgbClr val="EE563E"/>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5EAAE9DE-57FC-EF44-8E6A-7A2783653408}" type="datetimeFigureOut">
              <a:rPr lang="en-US" smtClean="0"/>
              <a:pPr/>
              <a:t>1/5/2013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90C37AB-7E8F-5A46-9F1F-9F32977E779F}" type="slidenum">
              <a:rPr lang="en-US" smtClean="0"/>
              <a:pPr/>
              <a:t>‹#›</a:t>
            </a:fld>
            <a:endParaRPr lang="en-US" dirty="0"/>
          </a:p>
        </p:txBody>
      </p:sp>
      <p:pic>
        <p:nvPicPr>
          <p:cNvPr id="10" name="Picture 9" descr="Conecting America for Better Health - star identity trademarked"/>
          <p:cNvPicPr>
            <a:picLocks noChangeAspect="1"/>
          </p:cNvPicPr>
          <p:nvPr userDrawn="1"/>
        </p:nvPicPr>
        <p:blipFill>
          <a:blip r:embed="rId3"/>
          <a:stretch>
            <a:fillRect/>
          </a:stretch>
        </p:blipFill>
        <p:spPr>
          <a:xfrm>
            <a:off x="732366" y="869425"/>
            <a:ext cx="3716867" cy="912389"/>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AAE9DE-57FC-EF44-8E6A-7A2783653408}" type="datetimeFigureOut">
              <a:rPr lang="en-US" smtClean="0"/>
              <a:pPr/>
              <a:t>1/5/2013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90C37AB-7E8F-5A46-9F1F-9F32977E779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AAE9DE-57FC-EF44-8E6A-7A2783653408}" type="datetimeFigureOut">
              <a:rPr lang="en-US" smtClean="0"/>
              <a:pPr/>
              <a:t>1/5/2013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90C37AB-7E8F-5A46-9F1F-9F32977E779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AAE9DE-57FC-EF44-8E6A-7A2783653408}" type="datetimeFigureOut">
              <a:rPr lang="en-US" smtClean="0"/>
              <a:pPr/>
              <a:t>1/5/2013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90C37AB-7E8F-5A46-9F1F-9F32977E779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AAE9DE-57FC-EF44-8E6A-7A2783653408}" type="datetimeFigureOut">
              <a:rPr lang="en-US" smtClean="0"/>
              <a:pPr/>
              <a:t>1/5/2013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90C37AB-7E8F-5A46-9F1F-9F32977E779F}"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EAAE9DE-57FC-EF44-8E6A-7A2783653408}" type="datetimeFigureOut">
              <a:rPr lang="en-US" smtClean="0"/>
              <a:pPr/>
              <a:t>1/5/2013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90C37AB-7E8F-5A46-9F1F-9F32977E779F}"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AAE9DE-57FC-EF44-8E6A-7A2783653408}" type="datetimeFigureOut">
              <a:rPr lang="en-US" smtClean="0"/>
              <a:pPr/>
              <a:t>1/5/2013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90C37AB-7E8F-5A46-9F1F-9F32977E779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EAAE9DE-57FC-EF44-8E6A-7A2783653408}" type="datetimeFigureOut">
              <a:rPr lang="en-US" smtClean="0"/>
              <a:pPr/>
              <a:t>1/5/2013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90C37AB-7E8F-5A46-9F1F-9F32977E779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AAE9DE-57FC-EF44-8E6A-7A2783653408}" type="datetimeFigureOut">
              <a:rPr lang="en-US" smtClean="0"/>
              <a:pPr/>
              <a:t>1/5/2013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90C37AB-7E8F-5A46-9F1F-9F32977E779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AAE9DE-57FC-EF44-8E6A-7A2783653408}" type="datetimeFigureOut">
              <a:rPr lang="en-US" smtClean="0"/>
              <a:pPr/>
              <a:t>1/5/2013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90C37AB-7E8F-5A46-9F1F-9F32977E779F}"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AAE9DE-57FC-EF44-8E6A-7A2783653408}" type="datetimeFigureOut">
              <a:rPr lang="en-US" smtClean="0"/>
              <a:pPr/>
              <a:t>1/5/2013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90C37AB-7E8F-5A46-9F1F-9F32977E779F}"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3" name="Picture 12" descr="ONC identity with star"/>
          <p:cNvPicPr>
            <a:picLocks noChangeAspect="1"/>
          </p:cNvPicPr>
          <p:nvPr userDrawn="1"/>
        </p:nvPicPr>
        <p:blipFill>
          <a:blip r:embed="rId13"/>
          <a:srcRect l="80631" b="42208"/>
          <a:stretch>
            <a:fillRect/>
          </a:stretch>
        </p:blipFill>
        <p:spPr>
          <a:xfrm>
            <a:off x="7162800" y="168275"/>
            <a:ext cx="1638300" cy="847725"/>
          </a:xfrm>
          <a:prstGeom prst="rect">
            <a:avLst/>
          </a:prstGeom>
        </p:spPr>
      </p:pic>
      <p:pic>
        <p:nvPicPr>
          <p:cNvPr id="12" name="Picture 11" descr="PPT_TemplateB.jpg"/>
          <p:cNvPicPr>
            <a:picLocks noChangeAspect="1"/>
          </p:cNvPicPr>
          <p:nvPr userDrawn="1"/>
        </p:nvPicPr>
        <p:blipFill>
          <a:blip r:embed="rId14"/>
          <a:srcRect l="21944" t="60099" r="13750" b="14634"/>
          <a:stretch>
            <a:fillRect/>
          </a:stretch>
        </p:blipFill>
        <p:spPr>
          <a:xfrm>
            <a:off x="0" y="4978400"/>
            <a:ext cx="9144000" cy="1879600"/>
          </a:xfrm>
          <a:prstGeom prst="rect">
            <a:avLst/>
          </a:prstGeom>
        </p:spPr>
      </p:pic>
      <p:sp>
        <p:nvSpPr>
          <p:cNvPr id="2" name="Title Placeholder 1"/>
          <p:cNvSpPr>
            <a:spLocks noGrp="1"/>
          </p:cNvSpPr>
          <p:nvPr>
            <p:ph type="title"/>
          </p:nvPr>
        </p:nvSpPr>
        <p:spPr>
          <a:xfrm>
            <a:off x="372535" y="376236"/>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2002692"/>
            <a:ext cx="8229600" cy="4143009"/>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5EAAE9DE-57FC-EF44-8E6A-7A2783653408}" type="datetimeFigureOut">
              <a:rPr lang="en-US" smtClean="0"/>
              <a:pPr/>
              <a:t>1/5/2013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C90C37AB-7E8F-5A46-9F1F-9F32977E779F}" type="slidenum">
              <a:rPr lang="en-US" smtClean="0"/>
              <a:pPr/>
              <a:t>‹#›</a:t>
            </a:fld>
            <a:endParaRPr lang="en-US" dirty="0"/>
          </a:p>
        </p:txBody>
      </p:sp>
      <p:cxnSp>
        <p:nvCxnSpPr>
          <p:cNvPr id="11" name="Straight Connector 10"/>
          <p:cNvCxnSpPr/>
          <p:nvPr userDrawn="1"/>
        </p:nvCxnSpPr>
        <p:spPr>
          <a:xfrm>
            <a:off x="381000" y="1519236"/>
            <a:ext cx="8229600" cy="1588"/>
          </a:xfrm>
          <a:prstGeom prst="line">
            <a:avLst/>
          </a:prstGeom>
          <a:ln w="12700" cap="flat" cmpd="sng" algn="ctr">
            <a:solidFill>
              <a:srgbClr val="FF000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4000" kern="1200">
          <a:solidFill>
            <a:srgbClr val="025AA3"/>
          </a:solidFill>
          <a:latin typeface="Century"/>
          <a:ea typeface="+mj-ea"/>
          <a:cs typeface="Century"/>
        </a:defRPr>
      </a:lvl1pPr>
    </p:titleStyle>
    <p:bodyStyle>
      <a:lvl1pPr marL="342900" indent="-342900" algn="l" defTabSz="457200" rtl="0" eaLnBrk="1" latinLnBrk="0" hangingPunct="1">
        <a:spcBef>
          <a:spcPct val="20000"/>
        </a:spcBef>
        <a:buClr>
          <a:srgbClr val="025AA3"/>
        </a:buClr>
        <a:buFont typeface="Arial"/>
        <a:buChar char="•"/>
        <a:defRPr sz="2800" kern="1200">
          <a:solidFill>
            <a:srgbClr val="7F7F7F"/>
          </a:solidFill>
          <a:latin typeface="Arial"/>
          <a:ea typeface="+mn-ea"/>
          <a:cs typeface="Arial"/>
        </a:defRPr>
      </a:lvl1pPr>
      <a:lvl2pPr marL="742950" indent="-285750" algn="l" defTabSz="457200" rtl="0" eaLnBrk="1" latinLnBrk="0" hangingPunct="1">
        <a:spcBef>
          <a:spcPct val="20000"/>
        </a:spcBef>
        <a:buClr>
          <a:srgbClr val="025AA3"/>
        </a:buClr>
        <a:buFont typeface="Arial"/>
        <a:buChar char="–"/>
        <a:defRPr sz="2400" kern="1200">
          <a:solidFill>
            <a:srgbClr val="7F7F7F"/>
          </a:solidFill>
          <a:latin typeface="Arial"/>
          <a:ea typeface="+mn-ea"/>
          <a:cs typeface="Arial"/>
        </a:defRPr>
      </a:lvl2pPr>
      <a:lvl3pPr marL="1143000" indent="-228600" algn="l" defTabSz="457200" rtl="0" eaLnBrk="1" latinLnBrk="0" hangingPunct="1">
        <a:spcBef>
          <a:spcPct val="20000"/>
        </a:spcBef>
        <a:buClr>
          <a:srgbClr val="025AA3"/>
        </a:buClr>
        <a:buFont typeface="Arial"/>
        <a:buChar char="•"/>
        <a:defRPr sz="2000" kern="1200">
          <a:solidFill>
            <a:srgbClr val="7F7F7F"/>
          </a:solidFill>
          <a:latin typeface="Arial"/>
          <a:ea typeface="+mn-ea"/>
          <a:cs typeface="Arial"/>
        </a:defRPr>
      </a:lvl3pPr>
      <a:lvl4pPr marL="1600200" indent="-228600" algn="l" defTabSz="457200" rtl="0" eaLnBrk="1" latinLnBrk="0" hangingPunct="1">
        <a:spcBef>
          <a:spcPct val="20000"/>
        </a:spcBef>
        <a:buClr>
          <a:srgbClr val="025AA3"/>
        </a:buClr>
        <a:buFont typeface="Arial"/>
        <a:buChar char="–"/>
        <a:defRPr sz="1800" kern="1200">
          <a:solidFill>
            <a:srgbClr val="7F7F7F"/>
          </a:solidFill>
          <a:latin typeface="Arial"/>
          <a:ea typeface="+mn-ea"/>
          <a:cs typeface="Arial"/>
        </a:defRPr>
      </a:lvl4pPr>
      <a:lvl5pPr marL="2057400" indent="-228600" algn="l" defTabSz="457200" rtl="0" eaLnBrk="1" latinLnBrk="0" hangingPunct="1">
        <a:spcBef>
          <a:spcPct val="20000"/>
        </a:spcBef>
        <a:buClr>
          <a:srgbClr val="025AA3"/>
        </a:buClr>
        <a:buFont typeface="Arial"/>
        <a:buChar char="»"/>
        <a:defRPr sz="1800" kern="1200">
          <a:solidFill>
            <a:srgbClr val="7F7F7F"/>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0" y="2661180"/>
            <a:ext cx="9144000" cy="1366305"/>
          </a:xfrm>
        </p:spPr>
        <p:txBody>
          <a:bodyPr>
            <a:normAutofit/>
          </a:bodyPr>
          <a:lstStyle/>
          <a:p>
            <a:r>
              <a:rPr lang="en-US" sz="4000" dirty="0" smtClean="0"/>
              <a:t>S&amp;I Framework</a:t>
            </a:r>
            <a:br>
              <a:rPr lang="en-US" sz="4000" dirty="0" smtClean="0"/>
            </a:br>
            <a:endParaRPr lang="en-US" sz="4000" dirty="0"/>
          </a:p>
        </p:txBody>
      </p:sp>
      <p:sp>
        <p:nvSpPr>
          <p:cNvPr id="7" name="Subtitle 6"/>
          <p:cNvSpPr>
            <a:spLocks noGrp="1"/>
          </p:cNvSpPr>
          <p:nvPr>
            <p:ph type="subTitle" idx="1"/>
          </p:nvPr>
        </p:nvSpPr>
        <p:spPr>
          <a:xfrm>
            <a:off x="0" y="3820057"/>
            <a:ext cx="9143999" cy="1752600"/>
          </a:xfrm>
        </p:spPr>
        <p:txBody>
          <a:bodyPr/>
          <a:lstStyle/>
          <a:p>
            <a:r>
              <a:rPr lang="en-US" dirty="0" smtClean="0"/>
              <a:t>Public Health Reporting – </a:t>
            </a:r>
          </a:p>
          <a:p>
            <a:r>
              <a:rPr lang="en-US" dirty="0" smtClean="0"/>
              <a:t>S&amp;I Framework CEDD Overview</a:t>
            </a:r>
            <a:endParaRPr lang="en-US" dirty="0"/>
          </a:p>
        </p:txBody>
      </p:sp>
      <p:sp>
        <p:nvSpPr>
          <p:cNvPr id="8" name="TextBox 7"/>
          <p:cNvSpPr txBox="1"/>
          <p:nvPr/>
        </p:nvSpPr>
        <p:spPr>
          <a:xfrm>
            <a:off x="-1" y="4875365"/>
            <a:ext cx="9143999" cy="369332"/>
          </a:xfrm>
          <a:prstGeom prst="rect">
            <a:avLst/>
          </a:prstGeom>
          <a:noFill/>
        </p:spPr>
        <p:txBody>
          <a:bodyPr wrap="square" rtlCol="0">
            <a:spAutoFit/>
          </a:bodyPr>
          <a:lstStyle/>
          <a:p>
            <a:pPr algn="ctr"/>
            <a:fld id="{453C1A10-86EB-4884-AB90-503E91432199}" type="datetime2">
              <a:rPr lang="en-US" smtClean="0">
                <a:solidFill>
                  <a:schemeClr val="bg1">
                    <a:lumMod val="50000"/>
                  </a:schemeClr>
                </a:solidFill>
                <a:latin typeface="Arial"/>
                <a:cs typeface="Arial"/>
              </a:rPr>
              <a:pPr algn="ctr"/>
              <a:t>Saturday, January 05, 2013</a:t>
            </a:fld>
            <a:endParaRPr lang="en-US" dirty="0" smtClean="0">
              <a:solidFill>
                <a:schemeClr val="bg1">
                  <a:lumMod val="50000"/>
                </a:schemeClr>
              </a:solidFill>
              <a:latin typeface="Arial"/>
              <a:cs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CEDD Supporting Blocks</a:t>
            </a:r>
            <a:endParaRPr lang="en-US" dirty="0"/>
          </a:p>
        </p:txBody>
      </p:sp>
      <p:sp>
        <p:nvSpPr>
          <p:cNvPr id="3" name="Content Placeholder 2"/>
          <p:cNvSpPr>
            <a:spLocks noGrp="1"/>
          </p:cNvSpPr>
          <p:nvPr>
            <p:ph idx="1"/>
          </p:nvPr>
        </p:nvSpPr>
        <p:spPr/>
        <p:txBody>
          <a:bodyPr>
            <a:normAutofit lnSpcReduction="10000"/>
          </a:bodyPr>
          <a:lstStyle/>
          <a:p>
            <a:r>
              <a:rPr lang="en-US" dirty="0" smtClean="0"/>
              <a:t>CEDD Tooling</a:t>
            </a:r>
          </a:p>
          <a:p>
            <a:pPr lvl="1"/>
            <a:r>
              <a:rPr lang="en-US" dirty="0" smtClean="0"/>
              <a:t>UML Models – some supporting UML models may be developed for implementation guidance, but also coordinate with current efforts like FHIM, CIMI and other information modeling efforts.</a:t>
            </a:r>
          </a:p>
          <a:p>
            <a:pPr lvl="1"/>
            <a:r>
              <a:rPr lang="en-US" dirty="0" smtClean="0"/>
              <a:t>ERD Models – used to support implementation of the data dictionary as a data source or to map to existing data sources</a:t>
            </a:r>
          </a:p>
          <a:p>
            <a:pPr lvl="1"/>
            <a:r>
              <a:rPr lang="en-US" dirty="0" smtClean="0"/>
              <a:t>Value Set Index – similar structure to HITSP C80</a:t>
            </a:r>
          </a:p>
          <a:p>
            <a:pPr lvl="1"/>
            <a:r>
              <a:rPr lang="en-US" dirty="0" smtClean="0"/>
              <a:t>CEDD Recommendation Forms – to propose changes and additions</a:t>
            </a:r>
          </a:p>
        </p:txBody>
      </p:sp>
    </p:spTree>
    <p:extLst>
      <p:ext uri="{BB962C8B-B14F-4D97-AF65-F5344CB8AC3E}">
        <p14:creationId xmlns:p14="http://schemas.microsoft.com/office/powerpoint/2010/main" val="890475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CEDD Challenges</a:t>
            </a:r>
            <a:endParaRPr lang="en-US" dirty="0"/>
          </a:p>
        </p:txBody>
      </p:sp>
      <p:sp>
        <p:nvSpPr>
          <p:cNvPr id="3" name="Content Placeholder 2"/>
          <p:cNvSpPr>
            <a:spLocks noGrp="1"/>
          </p:cNvSpPr>
          <p:nvPr>
            <p:ph idx="1"/>
          </p:nvPr>
        </p:nvSpPr>
        <p:spPr/>
        <p:txBody>
          <a:bodyPr>
            <a:normAutofit/>
          </a:bodyPr>
          <a:lstStyle/>
          <a:p>
            <a:r>
              <a:rPr lang="en-US" dirty="0" smtClean="0"/>
              <a:t>How is it actualized </a:t>
            </a:r>
            <a:r>
              <a:rPr lang="en-US" dirty="0"/>
              <a:t>and </a:t>
            </a:r>
            <a:r>
              <a:rPr lang="en-US" dirty="0" smtClean="0"/>
              <a:t>accessed?</a:t>
            </a:r>
          </a:p>
          <a:p>
            <a:r>
              <a:rPr lang="en-US" dirty="0" smtClean="0"/>
              <a:t>Avoiding replication of effort</a:t>
            </a:r>
          </a:p>
          <a:p>
            <a:r>
              <a:rPr lang="en-US" dirty="0" smtClean="0"/>
              <a:t>Avoiding “doing too much”</a:t>
            </a:r>
          </a:p>
          <a:p>
            <a:pPr lvl="1"/>
            <a:r>
              <a:rPr lang="en-US" dirty="0" smtClean="0"/>
              <a:t>Focus on what we do well</a:t>
            </a:r>
          </a:p>
          <a:p>
            <a:r>
              <a:rPr lang="en-US" dirty="0" smtClean="0"/>
              <a:t>Clarity required </a:t>
            </a:r>
            <a:r>
              <a:rPr lang="en-US" dirty="0"/>
              <a:t>to map from the functional names to the actual data element names, </a:t>
            </a:r>
            <a:endParaRPr lang="en-US" dirty="0" smtClean="0"/>
          </a:p>
          <a:p>
            <a:pPr lvl="1"/>
            <a:r>
              <a:rPr lang="en-US" dirty="0" smtClean="0"/>
              <a:t>Example – how to support </a:t>
            </a:r>
            <a:r>
              <a:rPr lang="en-US" dirty="0"/>
              <a:t>the qualifier "ACTIVE" for accurate interpretation when applied to "medications list" or "conditions". </a:t>
            </a:r>
          </a:p>
        </p:txBody>
      </p:sp>
    </p:spTree>
    <p:extLst>
      <p:ext uri="{BB962C8B-B14F-4D97-AF65-F5344CB8AC3E}">
        <p14:creationId xmlns:p14="http://schemas.microsoft.com/office/powerpoint/2010/main" val="2572170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the CEDD cannot do</a:t>
            </a:r>
            <a:endParaRPr lang="en-US" dirty="0"/>
          </a:p>
        </p:txBody>
      </p:sp>
      <p:sp>
        <p:nvSpPr>
          <p:cNvPr id="3" name="Content Placeholder 2"/>
          <p:cNvSpPr>
            <a:spLocks noGrp="1"/>
          </p:cNvSpPr>
          <p:nvPr>
            <p:ph idx="1"/>
          </p:nvPr>
        </p:nvSpPr>
        <p:spPr/>
        <p:txBody>
          <a:bodyPr>
            <a:normAutofit lnSpcReduction="10000"/>
          </a:bodyPr>
          <a:lstStyle/>
          <a:p>
            <a:r>
              <a:rPr lang="en-US" dirty="0" smtClean="0"/>
              <a:t>Not intended to replicate current information modeling efforts</a:t>
            </a:r>
          </a:p>
          <a:p>
            <a:pPr lvl="1"/>
            <a:r>
              <a:rPr lang="en-US" dirty="0" smtClean="0"/>
              <a:t>Not a true “clinical information model” </a:t>
            </a:r>
          </a:p>
          <a:p>
            <a:r>
              <a:rPr lang="en-US" dirty="0" smtClean="0"/>
              <a:t>Does not fix or mitigate existing gaps in standards or underlying information models</a:t>
            </a:r>
          </a:p>
          <a:p>
            <a:pPr lvl="1"/>
            <a:r>
              <a:rPr lang="en-US" dirty="0" smtClean="0"/>
              <a:t>Ultimately the SDO maintains and improves their standards</a:t>
            </a:r>
          </a:p>
          <a:p>
            <a:r>
              <a:rPr lang="en-US" dirty="0" smtClean="0"/>
              <a:t>Not intended to be a super-model of data</a:t>
            </a:r>
          </a:p>
          <a:p>
            <a:pPr lvl="1"/>
            <a:r>
              <a:rPr lang="en-US" dirty="0" smtClean="0"/>
              <a:t>Focused on S&amp;I Framework initiatives and their interoperability requirements</a:t>
            </a:r>
            <a:endParaRPr lang="en-US" dirty="0"/>
          </a:p>
        </p:txBody>
      </p:sp>
    </p:spTree>
    <p:extLst>
      <p:ext uri="{BB962C8B-B14F-4D97-AF65-F5344CB8AC3E}">
        <p14:creationId xmlns:p14="http://schemas.microsoft.com/office/powerpoint/2010/main" val="31546698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Building Block - Domain Analysis</a:t>
            </a:r>
            <a:endParaRPr lang="en-US" dirty="0"/>
          </a:p>
        </p:txBody>
      </p:sp>
      <p:sp>
        <p:nvSpPr>
          <p:cNvPr id="3" name="Content Placeholder 2"/>
          <p:cNvSpPr>
            <a:spLocks noGrp="1"/>
          </p:cNvSpPr>
          <p:nvPr>
            <p:ph idx="1"/>
          </p:nvPr>
        </p:nvSpPr>
        <p:spPr/>
        <p:txBody>
          <a:bodyPr>
            <a:normAutofit fontScale="92500" lnSpcReduction="10000"/>
          </a:bodyPr>
          <a:lstStyle/>
          <a:p>
            <a:pPr marL="342900" lvl="1" indent="-342900">
              <a:buFont typeface="Arial"/>
              <a:buChar char="•"/>
            </a:pPr>
            <a:r>
              <a:rPr lang="en-US" sz="2600" dirty="0"/>
              <a:t>For Public Health, start with 1 domain and work forward – promote reuse, understanding and momentum</a:t>
            </a:r>
          </a:p>
          <a:p>
            <a:r>
              <a:rPr lang="en-US" sz="2600" dirty="0" smtClean="0"/>
              <a:t>Transitions of Care tried to draw from other approaches already in use or in motion (HL7 Domain Analysis Models, CIMI, etc…) and also looked to use FHIM and FTRM as well</a:t>
            </a:r>
          </a:p>
          <a:p>
            <a:r>
              <a:rPr lang="en-US" sz="2600" dirty="0" smtClean="0"/>
              <a:t>Defined specifics on information exchange requirements </a:t>
            </a:r>
          </a:p>
          <a:p>
            <a:pPr lvl="1"/>
            <a:r>
              <a:rPr lang="en-US" sz="2600" dirty="0" smtClean="0"/>
              <a:t>Used Consolidated CDA as a starting point to align clinical need to technical representation</a:t>
            </a:r>
          </a:p>
          <a:p>
            <a:pPr lvl="1"/>
            <a:r>
              <a:rPr lang="en-US" sz="2600" dirty="0" smtClean="0"/>
              <a:t>Included identification of gaps for eventual submission to HL7, IHE, and other SDO’s</a:t>
            </a:r>
          </a:p>
          <a:p>
            <a:endParaRPr lang="en-US" dirty="0"/>
          </a:p>
        </p:txBody>
      </p:sp>
    </p:spTree>
    <p:extLst>
      <p:ext uri="{BB962C8B-B14F-4D97-AF65-F5344CB8AC3E}">
        <p14:creationId xmlns:p14="http://schemas.microsoft.com/office/powerpoint/2010/main" val="37931972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Building Block  - Public Health CEDD “Blueprint”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nature of the Public Health CEDD would be defined like Transitions of Care </a:t>
            </a:r>
          </a:p>
          <a:p>
            <a:r>
              <a:rPr lang="en-US" dirty="0" smtClean="0"/>
              <a:t>Identify and design to create reusable components representing public health information</a:t>
            </a:r>
          </a:p>
          <a:p>
            <a:pPr lvl="1"/>
            <a:r>
              <a:rPr lang="en-US" dirty="0" smtClean="0"/>
              <a:t>Promote reuse of public health standardized data elements in other contexts</a:t>
            </a:r>
          </a:p>
          <a:p>
            <a:pPr lvl="1"/>
            <a:r>
              <a:rPr lang="en-US" dirty="0" smtClean="0"/>
              <a:t>Serves as a temporary blueprint to eventually promote reuse through the S&amp;I Framework CEDD</a:t>
            </a:r>
          </a:p>
          <a:p>
            <a:pPr lvl="1"/>
            <a:r>
              <a:rPr lang="en-US" dirty="0" smtClean="0"/>
              <a:t>Develop a temporary mechanism that eventually populates the larger S&amp;I Framework CEDD and also can be implemented in other formats and mechanisms</a:t>
            </a:r>
            <a:endParaRPr lang="en-US" dirty="0"/>
          </a:p>
        </p:txBody>
      </p:sp>
    </p:spTree>
    <p:extLst>
      <p:ext uri="{BB962C8B-B14F-4D97-AF65-F5344CB8AC3E}">
        <p14:creationId xmlns:p14="http://schemas.microsoft.com/office/powerpoint/2010/main" val="2578471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Building Blocks – Public Health Data Element Reuse</a:t>
            </a:r>
            <a:endParaRPr lang="en-US" dirty="0"/>
          </a:p>
        </p:txBody>
      </p:sp>
      <p:sp>
        <p:nvSpPr>
          <p:cNvPr id="3" name="Content Placeholder 2"/>
          <p:cNvSpPr>
            <a:spLocks noGrp="1"/>
          </p:cNvSpPr>
          <p:nvPr>
            <p:ph idx="1"/>
          </p:nvPr>
        </p:nvSpPr>
        <p:spPr/>
        <p:txBody>
          <a:bodyPr>
            <a:normAutofit fontScale="92500"/>
          </a:bodyPr>
          <a:lstStyle/>
          <a:p>
            <a:r>
              <a:rPr lang="en-US" dirty="0" smtClean="0"/>
              <a:t>Harmonization of public health data elements</a:t>
            </a:r>
          </a:p>
          <a:p>
            <a:pPr lvl="1"/>
            <a:r>
              <a:rPr lang="en-US" dirty="0" smtClean="0"/>
              <a:t>Draw from existing S&amp;I CEDD work</a:t>
            </a:r>
          </a:p>
          <a:p>
            <a:pPr lvl="1"/>
            <a:r>
              <a:rPr lang="en-US" dirty="0" smtClean="0"/>
              <a:t>Establish Public Health CEDD “temporary” blueprint to represent each of the 5 domains</a:t>
            </a:r>
          </a:p>
          <a:p>
            <a:pPr lvl="1"/>
            <a:r>
              <a:rPr lang="en-US" dirty="0" smtClean="0"/>
              <a:t>Leverage FHIM and FHTM to finalize UML models</a:t>
            </a:r>
          </a:p>
          <a:p>
            <a:r>
              <a:rPr lang="en-US" dirty="0" smtClean="0"/>
              <a:t>Harmonization of vocabularies</a:t>
            </a:r>
          </a:p>
          <a:p>
            <a:pPr lvl="1"/>
            <a:r>
              <a:rPr lang="en-US" dirty="0" smtClean="0"/>
              <a:t>Identify where and what freely consumable and identifiable value sets are needed</a:t>
            </a:r>
          </a:p>
          <a:p>
            <a:pPr lvl="1"/>
            <a:r>
              <a:rPr lang="en-US" dirty="0" smtClean="0"/>
              <a:t>Reuse value sets from S&amp;I Framework where appropriate</a:t>
            </a:r>
          </a:p>
          <a:p>
            <a:pPr lvl="1"/>
            <a:r>
              <a:rPr lang="en-US" dirty="0"/>
              <a:t>Leverage FHIM and </a:t>
            </a:r>
            <a:r>
              <a:rPr lang="en-US" dirty="0" smtClean="0"/>
              <a:t>FHTM to model</a:t>
            </a:r>
            <a:endParaRPr lang="en-US" dirty="0"/>
          </a:p>
          <a:p>
            <a:pPr lvl="1"/>
            <a:endParaRPr lang="en-US" dirty="0" smtClean="0"/>
          </a:p>
          <a:p>
            <a:pPr lvl="1"/>
            <a:endParaRPr lang="en-US" dirty="0" smtClean="0"/>
          </a:p>
          <a:p>
            <a:endParaRPr lang="en-US" dirty="0"/>
          </a:p>
        </p:txBody>
      </p:sp>
    </p:spTree>
    <p:extLst>
      <p:ext uri="{BB962C8B-B14F-4D97-AF65-F5344CB8AC3E}">
        <p14:creationId xmlns:p14="http://schemas.microsoft.com/office/powerpoint/2010/main" val="2939037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a CEDD needed?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Helps define the understanding of data exchanged across S&amp;I Framework initiatives.</a:t>
            </a:r>
          </a:p>
          <a:p>
            <a:pPr lvl="1"/>
            <a:r>
              <a:rPr lang="en-US" dirty="0" smtClean="0"/>
              <a:t>Provides a view of the clinical and technical requirements of data </a:t>
            </a:r>
          </a:p>
          <a:p>
            <a:pPr lvl="1"/>
            <a:r>
              <a:rPr lang="en-US" dirty="0" smtClean="0"/>
              <a:t>Go from requirements to clinical need to technical representation to implementation</a:t>
            </a:r>
          </a:p>
          <a:p>
            <a:pPr lvl="1"/>
            <a:r>
              <a:rPr lang="en-US" dirty="0" smtClean="0"/>
              <a:t>Supports implementation guidance development and requirements traceability</a:t>
            </a:r>
          </a:p>
          <a:p>
            <a:r>
              <a:rPr lang="en-US" dirty="0" smtClean="0"/>
              <a:t>Advances </a:t>
            </a:r>
            <a:r>
              <a:rPr lang="en-US" dirty="0"/>
              <a:t>interoperability within the S&amp;I </a:t>
            </a:r>
            <a:r>
              <a:rPr lang="en-US" dirty="0" smtClean="0"/>
              <a:t>Framework by serving as a common foundation for standards</a:t>
            </a:r>
          </a:p>
          <a:p>
            <a:pPr lvl="1"/>
            <a:r>
              <a:rPr lang="en-US" dirty="0" smtClean="0"/>
              <a:t>Draws from underlying information models within standards to help in the identification of gaps and enhancements needed to provide tangible value</a:t>
            </a:r>
            <a:endParaRPr lang="en-US" dirty="0"/>
          </a:p>
          <a:p>
            <a:pPr lvl="1"/>
            <a:endParaRPr lang="en-US" dirty="0" smtClean="0"/>
          </a:p>
        </p:txBody>
      </p:sp>
    </p:spTree>
    <p:extLst>
      <p:ext uri="{BB962C8B-B14F-4D97-AF65-F5344CB8AC3E}">
        <p14:creationId xmlns:p14="http://schemas.microsoft.com/office/powerpoint/2010/main" val="3228195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S&amp;I CEDD Development to Date</a:t>
            </a:r>
            <a:endParaRPr lang="en-US" dirty="0"/>
          </a:p>
        </p:txBody>
      </p:sp>
      <p:sp>
        <p:nvSpPr>
          <p:cNvPr id="3" name="Content Placeholder 2"/>
          <p:cNvSpPr>
            <a:spLocks noGrp="1"/>
          </p:cNvSpPr>
          <p:nvPr>
            <p:ph idx="1"/>
          </p:nvPr>
        </p:nvSpPr>
        <p:spPr>
          <a:xfrm>
            <a:off x="457200" y="1719357"/>
            <a:ext cx="8229600" cy="4143009"/>
          </a:xfrm>
        </p:spPr>
        <p:txBody>
          <a:bodyPr>
            <a:normAutofit/>
          </a:bodyPr>
          <a:lstStyle/>
          <a:p>
            <a:r>
              <a:rPr lang="en-US" dirty="0" smtClean="0"/>
              <a:t>Used as a fundamental building block to move from clinical need to technical representation to implementation</a:t>
            </a:r>
          </a:p>
          <a:p>
            <a:pPr lvl="1"/>
            <a:r>
              <a:rPr lang="en-US" dirty="0" smtClean="0"/>
              <a:t>Draw from past and current work in S&amp;I and FHA</a:t>
            </a:r>
          </a:p>
          <a:p>
            <a:pPr lvl="1"/>
            <a:r>
              <a:rPr lang="en-US" dirty="0" smtClean="0"/>
              <a:t>Provide a path to </a:t>
            </a:r>
            <a:r>
              <a:rPr lang="en-US" dirty="0"/>
              <a:t>h</a:t>
            </a:r>
            <a:r>
              <a:rPr lang="en-US" dirty="0" smtClean="0"/>
              <a:t>armonize clinical concepts with public health understanding and know-how</a:t>
            </a:r>
          </a:p>
          <a:p>
            <a:r>
              <a:rPr lang="en-US" dirty="0" smtClean="0"/>
              <a:t>Foundational tools and presentations are available and education will be part of the approach</a:t>
            </a:r>
            <a:endParaRPr lang="en-US" dirty="0"/>
          </a:p>
        </p:txBody>
      </p:sp>
    </p:spTree>
    <p:extLst>
      <p:ext uri="{BB962C8B-B14F-4D97-AF65-F5344CB8AC3E}">
        <p14:creationId xmlns:p14="http://schemas.microsoft.com/office/powerpoint/2010/main" val="1994005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S&amp;I Framework CEDD - Evolution</a:t>
            </a:r>
            <a:endParaRPr lang="en-US" dirty="0"/>
          </a:p>
        </p:txBody>
      </p:sp>
      <p:sp>
        <p:nvSpPr>
          <p:cNvPr id="3" name="Content Placeholder 2"/>
          <p:cNvSpPr>
            <a:spLocks noGrp="1"/>
          </p:cNvSpPr>
          <p:nvPr>
            <p:ph idx="1"/>
          </p:nvPr>
        </p:nvSpPr>
        <p:spPr>
          <a:xfrm>
            <a:off x="372535" y="1822388"/>
            <a:ext cx="8229600" cy="4143009"/>
          </a:xfrm>
        </p:spPr>
        <p:txBody>
          <a:bodyPr>
            <a:normAutofit fontScale="85000" lnSpcReduction="10000"/>
          </a:bodyPr>
          <a:lstStyle/>
          <a:p>
            <a:r>
              <a:rPr lang="en-US" dirty="0" smtClean="0"/>
              <a:t>Focus on keeping as lightweight </a:t>
            </a:r>
            <a:r>
              <a:rPr lang="en-US" dirty="0"/>
              <a:t>as possible because </a:t>
            </a:r>
            <a:r>
              <a:rPr lang="en-US" dirty="0" smtClean="0"/>
              <a:t>maintenance ultimately will fall to the SDO’s whose standards we are adopting</a:t>
            </a:r>
            <a:r>
              <a:rPr lang="en-US" dirty="0"/>
              <a:t>. </a:t>
            </a:r>
            <a:endParaRPr lang="en-US" dirty="0" smtClean="0"/>
          </a:p>
          <a:p>
            <a:pPr lvl="1"/>
            <a:r>
              <a:rPr lang="en-US" dirty="0" smtClean="0"/>
              <a:t>CIM –started as a clinical information modeling effort, then shifted to</a:t>
            </a:r>
          </a:p>
          <a:p>
            <a:pPr lvl="1"/>
            <a:r>
              <a:rPr lang="en-US" dirty="0" smtClean="0"/>
              <a:t>CEDD – became a more clinically focused data dictionary</a:t>
            </a:r>
          </a:p>
          <a:p>
            <a:pPr lvl="1"/>
            <a:r>
              <a:rPr lang="en-US" dirty="0" smtClean="0"/>
              <a:t>CEDD to Consolidated </a:t>
            </a:r>
            <a:r>
              <a:rPr lang="en-US" dirty="0"/>
              <a:t>CDA </a:t>
            </a:r>
            <a:r>
              <a:rPr lang="en-US" dirty="0" smtClean="0"/>
              <a:t>– then focused on mapping</a:t>
            </a:r>
          </a:p>
          <a:p>
            <a:pPr lvl="1"/>
            <a:r>
              <a:rPr lang="en-US" dirty="0" smtClean="0"/>
              <a:t>The “ToC </a:t>
            </a:r>
            <a:r>
              <a:rPr lang="en-US" dirty="0"/>
              <a:t>CEDD" is for all practical purposes the HL7 balloted </a:t>
            </a:r>
            <a:r>
              <a:rPr lang="en-US" dirty="0" smtClean="0"/>
              <a:t>specification and is fully aligned to the Consolidated CDA.</a:t>
            </a:r>
          </a:p>
          <a:p>
            <a:r>
              <a:rPr lang="en-US" dirty="0" smtClean="0"/>
              <a:t>By </a:t>
            </a:r>
            <a:r>
              <a:rPr lang="en-US" dirty="0"/>
              <a:t>default, the S&amp;I CEDD will have fewer data elements available to </a:t>
            </a:r>
            <a:r>
              <a:rPr lang="en-US" dirty="0" smtClean="0"/>
              <a:t>Transitions of Care for </a:t>
            </a:r>
            <a:r>
              <a:rPr lang="en-US" dirty="0"/>
              <a:t>initial review than what can be described by CDA. </a:t>
            </a:r>
          </a:p>
          <a:p>
            <a:endParaRPr lang="en-US" dirty="0"/>
          </a:p>
        </p:txBody>
      </p:sp>
    </p:spTree>
    <p:extLst>
      <p:ext uri="{BB962C8B-B14F-4D97-AF65-F5344CB8AC3E}">
        <p14:creationId xmlns:p14="http://schemas.microsoft.com/office/powerpoint/2010/main" val="2310367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of CEDD Objects – Defining Clinical Need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36558628"/>
              </p:ext>
            </p:extLst>
          </p:nvPr>
        </p:nvGraphicFramePr>
        <p:xfrm>
          <a:off x="243745" y="1784485"/>
          <a:ext cx="8771466" cy="4206240"/>
        </p:xfrm>
        <a:graphic>
          <a:graphicData uri="http://schemas.openxmlformats.org/drawingml/2006/table">
            <a:tbl>
              <a:tblPr firstRow="1" firstCol="1" bandRow="1">
                <a:tableStyleId>{5C22544A-7EE6-4342-B048-85BDC9FD1C3A}</a:tableStyleId>
              </a:tblPr>
              <a:tblGrid>
                <a:gridCol w="1514910"/>
                <a:gridCol w="2964308"/>
                <a:gridCol w="1032760"/>
                <a:gridCol w="1192496"/>
                <a:gridCol w="2066992"/>
              </a:tblGrid>
              <a:tr h="1849162">
                <a:tc>
                  <a:txBody>
                    <a:bodyPr/>
                    <a:lstStyle/>
                    <a:p>
                      <a:pPr marL="0" marR="0" algn="ctr">
                        <a:lnSpc>
                          <a:spcPct val="115000"/>
                        </a:lnSpc>
                        <a:spcBef>
                          <a:spcPts val="0"/>
                        </a:spcBef>
                        <a:spcAft>
                          <a:spcPts val="0"/>
                        </a:spcAft>
                      </a:pPr>
                      <a:r>
                        <a:rPr lang="en-US" sz="1200" dirty="0">
                          <a:solidFill>
                            <a:schemeClr val="tx1"/>
                          </a:solidFill>
                          <a:effectLst/>
                        </a:rPr>
                        <a:t>A/I Attributes</a:t>
                      </a:r>
                      <a:endParaRPr lang="en-US" sz="1200" dirty="0">
                        <a:solidFill>
                          <a:schemeClr val="tx1"/>
                        </a:solidFill>
                        <a:effectLst/>
                        <a:latin typeface="Calibri"/>
                        <a:ea typeface="Calibri"/>
                        <a:cs typeface="Times New Roman"/>
                      </a:endParaRPr>
                    </a:p>
                  </a:txBody>
                  <a:tcPr marL="44647" marR="44647" marT="0" marB="0" anchor="ctr">
                    <a:solidFill>
                      <a:schemeClr val="accent1">
                        <a:lumMod val="40000"/>
                        <a:lumOff val="60000"/>
                      </a:schemeClr>
                    </a:solidFill>
                  </a:tcPr>
                </a:tc>
                <a:tc>
                  <a:txBody>
                    <a:bodyPr/>
                    <a:lstStyle/>
                    <a:p>
                      <a:pPr marL="0" marR="0" algn="ctr">
                        <a:lnSpc>
                          <a:spcPct val="115000"/>
                        </a:lnSpc>
                        <a:spcBef>
                          <a:spcPts val="0"/>
                        </a:spcBef>
                        <a:spcAft>
                          <a:spcPts val="0"/>
                        </a:spcAft>
                      </a:pPr>
                      <a:r>
                        <a:rPr lang="en-US" sz="1200" b="0" dirty="0">
                          <a:solidFill>
                            <a:schemeClr val="tx1"/>
                          </a:solidFill>
                          <a:effectLst/>
                        </a:rPr>
                        <a:t>Veracity of the data based on source and details available about index reaction(e.g. older patient has been told that had a Rx as a child vs. clinician has healthcare professional documentation of  an anaphylactic episode)</a:t>
                      </a:r>
                      <a:endParaRPr lang="en-US" sz="1200" b="0" dirty="0">
                        <a:solidFill>
                          <a:schemeClr val="tx1"/>
                        </a:solidFill>
                        <a:effectLst/>
                        <a:latin typeface="Calibri"/>
                        <a:ea typeface="Calibri"/>
                        <a:cs typeface="Times New Roman"/>
                      </a:endParaRPr>
                    </a:p>
                  </a:txBody>
                  <a:tcPr marL="44647" marR="44647" marT="0" marB="0" anchor="ctr">
                    <a:solidFill>
                      <a:schemeClr val="accent1">
                        <a:lumMod val="40000"/>
                        <a:lumOff val="60000"/>
                      </a:schemeClr>
                    </a:solidFill>
                  </a:tcPr>
                </a:tc>
                <a:tc>
                  <a:txBody>
                    <a:bodyPr/>
                    <a:lstStyle/>
                    <a:p>
                      <a:pPr marL="0" marR="0" algn="ctr">
                        <a:lnSpc>
                          <a:spcPct val="115000"/>
                        </a:lnSpc>
                        <a:spcBef>
                          <a:spcPts val="0"/>
                        </a:spcBef>
                        <a:spcAft>
                          <a:spcPts val="0"/>
                        </a:spcAft>
                      </a:pPr>
                      <a:r>
                        <a:rPr lang="en-US" sz="1200" b="0" dirty="0">
                          <a:solidFill>
                            <a:schemeClr val="tx1"/>
                          </a:solidFill>
                          <a:effectLst/>
                        </a:rPr>
                        <a:t>CD (Concept Descriptor)</a:t>
                      </a:r>
                      <a:endParaRPr lang="en-US" sz="1200" b="0" dirty="0">
                        <a:solidFill>
                          <a:schemeClr val="tx1"/>
                        </a:solidFill>
                        <a:effectLst/>
                        <a:latin typeface="Calibri"/>
                        <a:ea typeface="Calibri"/>
                        <a:cs typeface="Times New Roman"/>
                      </a:endParaRPr>
                    </a:p>
                  </a:txBody>
                  <a:tcPr marL="44647" marR="44647" marT="0" marB="0" anchor="ctr">
                    <a:solidFill>
                      <a:schemeClr val="accent1">
                        <a:lumMod val="40000"/>
                        <a:lumOff val="60000"/>
                      </a:schemeClr>
                    </a:solidFill>
                  </a:tcPr>
                </a:tc>
                <a:tc>
                  <a:txBody>
                    <a:bodyPr/>
                    <a:lstStyle/>
                    <a:p>
                      <a:pPr marL="0" marR="0" algn="ctr">
                        <a:lnSpc>
                          <a:spcPct val="115000"/>
                        </a:lnSpc>
                        <a:spcBef>
                          <a:spcPts val="0"/>
                        </a:spcBef>
                        <a:spcAft>
                          <a:spcPts val="0"/>
                        </a:spcAft>
                      </a:pPr>
                      <a:r>
                        <a:rPr lang="en-US" sz="1200" b="0" dirty="0" smtClean="0">
                          <a:solidFill>
                            <a:schemeClr val="tx1"/>
                          </a:solidFill>
                          <a:effectLst/>
                        </a:rPr>
                        <a:t>Either </a:t>
                      </a:r>
                      <a:r>
                        <a:rPr lang="en-US" sz="1200" b="0" dirty="0">
                          <a:solidFill>
                            <a:schemeClr val="tx1"/>
                          </a:solidFill>
                          <a:effectLst/>
                        </a:rPr>
                        <a:t>the Allergy/Adverse Event Medication Drug Class Value Set,</a:t>
                      </a:r>
                    </a:p>
                    <a:p>
                      <a:pPr marL="0" marR="0" algn="ctr">
                        <a:lnSpc>
                          <a:spcPct val="115000"/>
                        </a:lnSpc>
                        <a:spcBef>
                          <a:spcPts val="0"/>
                        </a:spcBef>
                        <a:spcAft>
                          <a:spcPts val="0"/>
                        </a:spcAft>
                      </a:pPr>
                      <a:r>
                        <a:rPr lang="en-US" sz="1200" b="0" dirty="0">
                          <a:solidFill>
                            <a:schemeClr val="tx1"/>
                          </a:solidFill>
                          <a:effectLst/>
                        </a:rPr>
                        <a:t>or the Allergy/Adverse Event Medication Clinical Drug Name Value Set</a:t>
                      </a:r>
                      <a:endParaRPr lang="en-US" sz="1200" b="0" dirty="0">
                        <a:solidFill>
                          <a:schemeClr val="tx1"/>
                        </a:solidFill>
                        <a:effectLst/>
                        <a:latin typeface="Calibri"/>
                        <a:ea typeface="Calibri"/>
                        <a:cs typeface="Times New Roman"/>
                      </a:endParaRPr>
                    </a:p>
                  </a:txBody>
                  <a:tcPr marL="44647" marR="44647" marT="0" marB="0" anchor="ctr">
                    <a:solidFill>
                      <a:schemeClr val="accent1">
                        <a:lumMod val="40000"/>
                        <a:lumOff val="60000"/>
                      </a:schemeClr>
                    </a:solidFill>
                  </a:tcPr>
                </a:tc>
                <a:tc>
                  <a:txBody>
                    <a:bodyPr/>
                    <a:lstStyle/>
                    <a:p>
                      <a:pPr marL="0" marR="0" algn="ctr">
                        <a:lnSpc>
                          <a:spcPct val="115000"/>
                        </a:lnSpc>
                        <a:spcBef>
                          <a:spcPts val="0"/>
                        </a:spcBef>
                        <a:spcAft>
                          <a:spcPts val="0"/>
                        </a:spcAft>
                      </a:pPr>
                      <a:r>
                        <a:rPr lang="en-US" sz="1200" b="0" dirty="0">
                          <a:solidFill>
                            <a:schemeClr val="tx1"/>
                          </a:solidFill>
                          <a:effectLst/>
                        </a:rPr>
                        <a:t>Older patient has been told that had a </a:t>
                      </a:r>
                      <a:r>
                        <a:rPr lang="en-US" sz="1200" b="0" dirty="0" err="1">
                          <a:solidFill>
                            <a:schemeClr val="tx1"/>
                          </a:solidFill>
                          <a:effectLst/>
                        </a:rPr>
                        <a:t>rxn</a:t>
                      </a:r>
                      <a:r>
                        <a:rPr lang="en-US" sz="1200" b="0" dirty="0">
                          <a:solidFill>
                            <a:schemeClr val="tx1"/>
                          </a:solidFill>
                          <a:effectLst/>
                        </a:rPr>
                        <a:t> as a child vs. clinician has healthcare professional documentation of an anaphylactic episode</a:t>
                      </a:r>
                      <a:endParaRPr lang="en-US" sz="1200" b="0" dirty="0">
                        <a:solidFill>
                          <a:schemeClr val="tx1"/>
                        </a:solidFill>
                        <a:effectLst/>
                        <a:latin typeface="Calibri"/>
                        <a:ea typeface="Calibri"/>
                        <a:cs typeface="Times New Roman"/>
                      </a:endParaRPr>
                    </a:p>
                  </a:txBody>
                  <a:tcPr marL="44647" marR="44647" marT="0" marB="0" anchor="ctr">
                    <a:solidFill>
                      <a:schemeClr val="accent1">
                        <a:lumMod val="40000"/>
                        <a:lumOff val="60000"/>
                      </a:schemeClr>
                    </a:solidFill>
                  </a:tcPr>
                </a:tc>
              </a:tr>
              <a:tr h="396249">
                <a:tc>
                  <a:txBody>
                    <a:bodyPr/>
                    <a:lstStyle/>
                    <a:p>
                      <a:pPr marL="0" marR="0" algn="ctr">
                        <a:lnSpc>
                          <a:spcPct val="115000"/>
                        </a:lnSpc>
                        <a:spcBef>
                          <a:spcPts val="0"/>
                        </a:spcBef>
                        <a:spcAft>
                          <a:spcPts val="0"/>
                        </a:spcAft>
                      </a:pPr>
                      <a:r>
                        <a:rPr lang="en-US" sz="1200" dirty="0">
                          <a:solidFill>
                            <a:schemeClr val="tx1"/>
                          </a:solidFill>
                          <a:effectLst/>
                        </a:rPr>
                        <a:t>Environmental Allergens</a:t>
                      </a:r>
                      <a:endParaRPr lang="en-US" sz="1200" dirty="0">
                        <a:solidFill>
                          <a:schemeClr val="tx1"/>
                        </a:solidFill>
                        <a:effectLst/>
                        <a:latin typeface="Calibri"/>
                        <a:ea typeface="Calibri"/>
                        <a:cs typeface="Times New Roman"/>
                      </a:endParaRPr>
                    </a:p>
                  </a:txBody>
                  <a:tcPr marL="44647" marR="44647" marT="0" marB="0" anchor="ctr">
                    <a:solidFill>
                      <a:schemeClr val="accent1">
                        <a:lumMod val="40000"/>
                        <a:lumOff val="60000"/>
                      </a:schemeClr>
                    </a:solidFill>
                  </a:tcPr>
                </a:tc>
                <a:tc>
                  <a:txBody>
                    <a:bodyPr/>
                    <a:lstStyle/>
                    <a:p>
                      <a:pPr marL="0" marR="0" algn="ctr">
                        <a:lnSpc>
                          <a:spcPct val="115000"/>
                        </a:lnSpc>
                        <a:spcBef>
                          <a:spcPts val="0"/>
                        </a:spcBef>
                        <a:spcAft>
                          <a:spcPts val="0"/>
                        </a:spcAft>
                      </a:pPr>
                      <a:r>
                        <a:rPr lang="en-US" sz="1200" b="0">
                          <a:solidFill>
                            <a:schemeClr val="tx1"/>
                          </a:solidFill>
                          <a:effectLst/>
                        </a:rPr>
                        <a:t>A list of associated environment allergens for the medication includes seasonal allergens.</a:t>
                      </a:r>
                      <a:endParaRPr lang="en-US" sz="1200" b="0">
                        <a:solidFill>
                          <a:schemeClr val="tx1"/>
                        </a:solidFill>
                        <a:effectLst/>
                        <a:latin typeface="Calibri"/>
                        <a:ea typeface="Calibri"/>
                        <a:cs typeface="Times New Roman"/>
                      </a:endParaRPr>
                    </a:p>
                  </a:txBody>
                  <a:tcPr marL="44647" marR="44647" marT="0" marB="0" anchor="ctr">
                    <a:solidFill>
                      <a:schemeClr val="accent1">
                        <a:lumMod val="40000"/>
                        <a:lumOff val="60000"/>
                      </a:schemeClr>
                    </a:solidFill>
                  </a:tcPr>
                </a:tc>
                <a:tc>
                  <a:txBody>
                    <a:bodyPr/>
                    <a:lstStyle/>
                    <a:p>
                      <a:pPr marL="0" marR="0" algn="ctr">
                        <a:lnSpc>
                          <a:spcPct val="115000"/>
                        </a:lnSpc>
                        <a:spcBef>
                          <a:spcPts val="0"/>
                        </a:spcBef>
                        <a:spcAft>
                          <a:spcPts val="0"/>
                        </a:spcAft>
                      </a:pPr>
                      <a:r>
                        <a:rPr lang="en-US" sz="1200" b="0">
                          <a:solidFill>
                            <a:schemeClr val="tx1"/>
                          </a:solidFill>
                          <a:effectLst/>
                        </a:rPr>
                        <a:t>CD (Concept Descriptor)</a:t>
                      </a:r>
                      <a:endParaRPr lang="en-US" sz="1200" b="0">
                        <a:solidFill>
                          <a:schemeClr val="tx1"/>
                        </a:solidFill>
                        <a:effectLst/>
                        <a:latin typeface="Calibri"/>
                        <a:ea typeface="Calibri"/>
                        <a:cs typeface="Times New Roman"/>
                      </a:endParaRPr>
                    </a:p>
                  </a:txBody>
                  <a:tcPr marL="44647" marR="44647" marT="0" marB="0">
                    <a:solidFill>
                      <a:schemeClr val="accent1">
                        <a:lumMod val="40000"/>
                        <a:lumOff val="60000"/>
                      </a:schemeClr>
                    </a:solidFill>
                  </a:tcPr>
                </a:tc>
                <a:tc>
                  <a:txBody>
                    <a:bodyPr/>
                    <a:lstStyle/>
                    <a:p>
                      <a:pPr marL="0" marR="0" algn="ctr">
                        <a:lnSpc>
                          <a:spcPct val="115000"/>
                        </a:lnSpc>
                        <a:spcBef>
                          <a:spcPts val="0"/>
                        </a:spcBef>
                        <a:spcAft>
                          <a:spcPts val="0"/>
                        </a:spcAft>
                      </a:pPr>
                      <a:r>
                        <a:rPr lang="en-US" sz="1200" b="0" dirty="0">
                          <a:solidFill>
                            <a:schemeClr val="tx1"/>
                          </a:solidFill>
                          <a:effectLst/>
                        </a:rPr>
                        <a:t> </a:t>
                      </a:r>
                      <a:endParaRPr lang="en-US" sz="1200" b="0" dirty="0">
                        <a:solidFill>
                          <a:schemeClr val="tx1"/>
                        </a:solidFill>
                        <a:effectLst/>
                        <a:latin typeface="Calibri"/>
                        <a:ea typeface="Calibri"/>
                        <a:cs typeface="Times New Roman"/>
                      </a:endParaRPr>
                    </a:p>
                  </a:txBody>
                  <a:tcPr marL="44647" marR="44647" marT="0" marB="0">
                    <a:solidFill>
                      <a:schemeClr val="accent1">
                        <a:lumMod val="40000"/>
                        <a:lumOff val="60000"/>
                      </a:schemeClr>
                    </a:solidFill>
                  </a:tcPr>
                </a:tc>
                <a:tc>
                  <a:txBody>
                    <a:bodyPr/>
                    <a:lstStyle/>
                    <a:p>
                      <a:pPr marL="0" marR="0" algn="ctr">
                        <a:lnSpc>
                          <a:spcPct val="115000"/>
                        </a:lnSpc>
                        <a:spcBef>
                          <a:spcPts val="0"/>
                        </a:spcBef>
                        <a:spcAft>
                          <a:spcPts val="0"/>
                        </a:spcAft>
                      </a:pPr>
                      <a:r>
                        <a:rPr lang="en-US" sz="1200" b="0" dirty="0">
                          <a:solidFill>
                            <a:schemeClr val="tx1"/>
                          </a:solidFill>
                          <a:effectLst/>
                        </a:rPr>
                        <a:t>Examples of environmental allergens include latex, pollen, animal dander, etc...</a:t>
                      </a:r>
                      <a:endParaRPr lang="en-US" sz="1200" b="0" dirty="0">
                        <a:solidFill>
                          <a:schemeClr val="tx1"/>
                        </a:solidFill>
                        <a:effectLst/>
                        <a:latin typeface="Calibri"/>
                        <a:ea typeface="Calibri"/>
                        <a:cs typeface="Times New Roman"/>
                      </a:endParaRPr>
                    </a:p>
                  </a:txBody>
                  <a:tcPr marL="44647" marR="44647" marT="0" marB="0">
                    <a:solidFill>
                      <a:schemeClr val="accent1">
                        <a:lumMod val="40000"/>
                        <a:lumOff val="60000"/>
                      </a:schemeClr>
                    </a:solidFill>
                  </a:tcPr>
                </a:tc>
              </a:tr>
              <a:tr h="396249">
                <a:tc>
                  <a:txBody>
                    <a:bodyPr/>
                    <a:lstStyle/>
                    <a:p>
                      <a:pPr marL="0" marR="0" algn="ctr">
                        <a:lnSpc>
                          <a:spcPct val="115000"/>
                        </a:lnSpc>
                        <a:spcBef>
                          <a:spcPts val="0"/>
                        </a:spcBef>
                        <a:spcAft>
                          <a:spcPts val="0"/>
                        </a:spcAft>
                      </a:pPr>
                      <a:r>
                        <a:rPr lang="en-US" sz="1200" dirty="0">
                          <a:solidFill>
                            <a:schemeClr val="tx1"/>
                          </a:solidFill>
                          <a:effectLst/>
                        </a:rPr>
                        <a:t>Food Allergens</a:t>
                      </a:r>
                      <a:endParaRPr lang="en-US" sz="1200" dirty="0">
                        <a:solidFill>
                          <a:schemeClr val="tx1"/>
                        </a:solidFill>
                        <a:effectLst/>
                        <a:latin typeface="Calibri"/>
                        <a:ea typeface="Calibri"/>
                        <a:cs typeface="Times New Roman"/>
                      </a:endParaRPr>
                    </a:p>
                  </a:txBody>
                  <a:tcPr marL="44647" marR="44647" marT="0" marB="0" anchor="ctr">
                    <a:solidFill>
                      <a:schemeClr val="accent1">
                        <a:lumMod val="40000"/>
                        <a:lumOff val="60000"/>
                      </a:schemeClr>
                    </a:solidFill>
                  </a:tcPr>
                </a:tc>
                <a:tc>
                  <a:txBody>
                    <a:bodyPr/>
                    <a:lstStyle/>
                    <a:p>
                      <a:pPr marL="0" marR="0" algn="ctr">
                        <a:lnSpc>
                          <a:spcPct val="115000"/>
                        </a:lnSpc>
                        <a:spcBef>
                          <a:spcPts val="0"/>
                        </a:spcBef>
                        <a:spcAft>
                          <a:spcPts val="0"/>
                        </a:spcAft>
                      </a:pPr>
                      <a:r>
                        <a:rPr lang="en-US" sz="1200" b="0" dirty="0">
                          <a:solidFill>
                            <a:schemeClr val="tx1"/>
                          </a:solidFill>
                          <a:effectLst/>
                        </a:rPr>
                        <a:t>A list of associated food allergens for the medication</a:t>
                      </a:r>
                      <a:endParaRPr lang="en-US" sz="1200" b="0" dirty="0">
                        <a:solidFill>
                          <a:schemeClr val="tx1"/>
                        </a:solidFill>
                        <a:effectLst/>
                        <a:latin typeface="Calibri"/>
                        <a:ea typeface="Calibri"/>
                        <a:cs typeface="Times New Roman"/>
                      </a:endParaRPr>
                    </a:p>
                  </a:txBody>
                  <a:tcPr marL="44647" marR="44647" marT="0" marB="0" anchor="ctr">
                    <a:solidFill>
                      <a:schemeClr val="accent1">
                        <a:lumMod val="40000"/>
                        <a:lumOff val="60000"/>
                      </a:schemeClr>
                    </a:solidFill>
                  </a:tcPr>
                </a:tc>
                <a:tc>
                  <a:txBody>
                    <a:bodyPr/>
                    <a:lstStyle/>
                    <a:p>
                      <a:pPr marL="0" marR="0" algn="ctr">
                        <a:lnSpc>
                          <a:spcPct val="115000"/>
                        </a:lnSpc>
                        <a:spcBef>
                          <a:spcPts val="0"/>
                        </a:spcBef>
                        <a:spcAft>
                          <a:spcPts val="0"/>
                        </a:spcAft>
                      </a:pPr>
                      <a:r>
                        <a:rPr lang="en-US" sz="1200" b="0">
                          <a:solidFill>
                            <a:schemeClr val="tx1"/>
                          </a:solidFill>
                          <a:effectLst/>
                        </a:rPr>
                        <a:t>CD (Concept Descriptor)</a:t>
                      </a:r>
                      <a:endParaRPr lang="en-US" sz="1200" b="0">
                        <a:solidFill>
                          <a:schemeClr val="tx1"/>
                        </a:solidFill>
                        <a:effectLst/>
                        <a:latin typeface="Calibri"/>
                        <a:ea typeface="Calibri"/>
                        <a:cs typeface="Times New Roman"/>
                      </a:endParaRPr>
                    </a:p>
                  </a:txBody>
                  <a:tcPr marL="44647" marR="44647" marT="0" marB="0">
                    <a:solidFill>
                      <a:schemeClr val="accent1">
                        <a:lumMod val="40000"/>
                        <a:lumOff val="60000"/>
                      </a:schemeClr>
                    </a:solidFill>
                  </a:tcPr>
                </a:tc>
                <a:tc>
                  <a:txBody>
                    <a:bodyPr/>
                    <a:lstStyle/>
                    <a:p>
                      <a:pPr marL="0" marR="0" algn="ctr">
                        <a:lnSpc>
                          <a:spcPct val="115000"/>
                        </a:lnSpc>
                        <a:spcBef>
                          <a:spcPts val="0"/>
                        </a:spcBef>
                        <a:spcAft>
                          <a:spcPts val="0"/>
                        </a:spcAft>
                      </a:pPr>
                      <a:r>
                        <a:rPr lang="en-US" sz="1200" b="0" dirty="0">
                          <a:solidFill>
                            <a:schemeClr val="tx1"/>
                          </a:solidFill>
                          <a:effectLst/>
                        </a:rPr>
                        <a:t> </a:t>
                      </a:r>
                      <a:endParaRPr lang="en-US" sz="1200" b="0" dirty="0">
                        <a:solidFill>
                          <a:schemeClr val="tx1"/>
                        </a:solidFill>
                        <a:effectLst/>
                        <a:latin typeface="Calibri"/>
                        <a:ea typeface="Calibri"/>
                        <a:cs typeface="Times New Roman"/>
                      </a:endParaRPr>
                    </a:p>
                  </a:txBody>
                  <a:tcPr marL="44647" marR="44647" marT="0" marB="0">
                    <a:solidFill>
                      <a:schemeClr val="accent1">
                        <a:lumMod val="40000"/>
                        <a:lumOff val="60000"/>
                      </a:schemeClr>
                    </a:solidFill>
                  </a:tcPr>
                </a:tc>
                <a:tc>
                  <a:txBody>
                    <a:bodyPr/>
                    <a:lstStyle/>
                    <a:p>
                      <a:pPr marL="0" marR="0" algn="ctr">
                        <a:lnSpc>
                          <a:spcPct val="115000"/>
                        </a:lnSpc>
                        <a:spcBef>
                          <a:spcPts val="0"/>
                        </a:spcBef>
                        <a:spcAft>
                          <a:spcPts val="0"/>
                        </a:spcAft>
                      </a:pPr>
                      <a:r>
                        <a:rPr lang="en-US" sz="1200" b="0" dirty="0">
                          <a:solidFill>
                            <a:schemeClr val="tx1"/>
                          </a:solidFill>
                          <a:effectLst/>
                        </a:rPr>
                        <a:t>Examples of food allergens include shellfish, eggs, peanuts, etc.</a:t>
                      </a:r>
                      <a:endParaRPr lang="en-US" sz="1200" b="0" dirty="0">
                        <a:solidFill>
                          <a:schemeClr val="tx1"/>
                        </a:solidFill>
                        <a:effectLst/>
                        <a:latin typeface="Calibri"/>
                        <a:ea typeface="Calibri"/>
                        <a:cs typeface="Times New Roman"/>
                      </a:endParaRPr>
                    </a:p>
                  </a:txBody>
                  <a:tcPr marL="44647" marR="44647" marT="0" marB="0">
                    <a:solidFill>
                      <a:schemeClr val="accent1">
                        <a:lumMod val="40000"/>
                        <a:lumOff val="60000"/>
                      </a:schemeClr>
                    </a:solidFill>
                  </a:tcPr>
                </a:tc>
              </a:tr>
              <a:tr h="528332">
                <a:tc>
                  <a:txBody>
                    <a:bodyPr/>
                    <a:lstStyle/>
                    <a:p>
                      <a:pPr marL="0" marR="0" algn="ctr">
                        <a:lnSpc>
                          <a:spcPct val="115000"/>
                        </a:lnSpc>
                        <a:spcBef>
                          <a:spcPts val="0"/>
                        </a:spcBef>
                        <a:spcAft>
                          <a:spcPts val="0"/>
                        </a:spcAft>
                      </a:pPr>
                      <a:r>
                        <a:rPr lang="en-US" sz="1200" dirty="0">
                          <a:solidFill>
                            <a:schemeClr val="tx1"/>
                          </a:solidFill>
                          <a:effectLst/>
                        </a:rPr>
                        <a:t>Reaction Date</a:t>
                      </a:r>
                      <a:endParaRPr lang="en-US" sz="1200" dirty="0">
                        <a:solidFill>
                          <a:schemeClr val="tx1"/>
                        </a:solidFill>
                        <a:effectLst/>
                        <a:latin typeface="Calibri"/>
                        <a:ea typeface="Calibri"/>
                        <a:cs typeface="Times New Roman"/>
                      </a:endParaRPr>
                    </a:p>
                  </a:txBody>
                  <a:tcPr marL="44647" marR="44647" marT="0" marB="0" anchor="ctr">
                    <a:solidFill>
                      <a:schemeClr val="accent1">
                        <a:lumMod val="40000"/>
                        <a:lumOff val="60000"/>
                      </a:schemeClr>
                    </a:solidFill>
                  </a:tcPr>
                </a:tc>
                <a:tc>
                  <a:txBody>
                    <a:bodyPr/>
                    <a:lstStyle/>
                    <a:p>
                      <a:pPr marL="0" marR="0" algn="ctr">
                        <a:lnSpc>
                          <a:spcPct val="115000"/>
                        </a:lnSpc>
                        <a:spcBef>
                          <a:spcPts val="0"/>
                        </a:spcBef>
                        <a:spcAft>
                          <a:spcPts val="0"/>
                        </a:spcAft>
                      </a:pPr>
                      <a:r>
                        <a:rPr lang="en-US" sz="1200" b="0" dirty="0">
                          <a:solidFill>
                            <a:schemeClr val="tx1"/>
                          </a:solidFill>
                          <a:effectLst/>
                        </a:rPr>
                        <a:t>Date when this particular Intolerance Condition or Allergy first manifested itself or was confirmed via testing if it had not yet manifested itself.</a:t>
                      </a:r>
                      <a:endParaRPr lang="en-US" sz="1200" b="0" dirty="0">
                        <a:solidFill>
                          <a:schemeClr val="tx1"/>
                        </a:solidFill>
                        <a:effectLst/>
                        <a:latin typeface="Calibri"/>
                        <a:ea typeface="Calibri"/>
                        <a:cs typeface="Times New Roman"/>
                      </a:endParaRPr>
                    </a:p>
                  </a:txBody>
                  <a:tcPr marL="44647" marR="44647" marT="0" marB="0" anchor="ctr">
                    <a:solidFill>
                      <a:schemeClr val="accent1">
                        <a:lumMod val="40000"/>
                        <a:lumOff val="60000"/>
                      </a:schemeClr>
                    </a:solidFill>
                  </a:tcPr>
                </a:tc>
                <a:tc>
                  <a:txBody>
                    <a:bodyPr/>
                    <a:lstStyle/>
                    <a:p>
                      <a:pPr marL="0" marR="0" algn="ctr">
                        <a:lnSpc>
                          <a:spcPct val="115000"/>
                        </a:lnSpc>
                        <a:spcBef>
                          <a:spcPts val="0"/>
                        </a:spcBef>
                        <a:spcAft>
                          <a:spcPts val="0"/>
                        </a:spcAft>
                      </a:pPr>
                      <a:r>
                        <a:rPr lang="en-US" sz="1200" b="0" dirty="0">
                          <a:solidFill>
                            <a:schemeClr val="tx1"/>
                          </a:solidFill>
                          <a:effectLst/>
                        </a:rPr>
                        <a:t>Date/Time</a:t>
                      </a:r>
                      <a:endParaRPr lang="en-US" sz="1200" b="0" dirty="0">
                        <a:solidFill>
                          <a:schemeClr val="tx1"/>
                        </a:solidFill>
                        <a:effectLst/>
                        <a:latin typeface="Calibri"/>
                        <a:ea typeface="Calibri"/>
                        <a:cs typeface="Times New Roman"/>
                      </a:endParaRPr>
                    </a:p>
                  </a:txBody>
                  <a:tcPr marL="44647" marR="44647" marT="0" marB="0">
                    <a:solidFill>
                      <a:schemeClr val="accent1">
                        <a:lumMod val="40000"/>
                        <a:lumOff val="60000"/>
                      </a:schemeClr>
                    </a:solidFill>
                  </a:tcPr>
                </a:tc>
                <a:tc>
                  <a:txBody>
                    <a:bodyPr/>
                    <a:lstStyle/>
                    <a:p>
                      <a:pPr marL="0" marR="0" algn="ctr">
                        <a:lnSpc>
                          <a:spcPct val="115000"/>
                        </a:lnSpc>
                        <a:spcBef>
                          <a:spcPts val="0"/>
                        </a:spcBef>
                        <a:spcAft>
                          <a:spcPts val="0"/>
                        </a:spcAft>
                      </a:pPr>
                      <a:r>
                        <a:rPr lang="en-US" sz="1200" b="0" dirty="0">
                          <a:solidFill>
                            <a:schemeClr val="tx1"/>
                          </a:solidFill>
                          <a:effectLst/>
                        </a:rPr>
                        <a:t> </a:t>
                      </a:r>
                      <a:endParaRPr lang="en-US" sz="1200" b="0" dirty="0">
                        <a:solidFill>
                          <a:schemeClr val="tx1"/>
                        </a:solidFill>
                        <a:effectLst/>
                        <a:latin typeface="Calibri"/>
                        <a:ea typeface="Calibri"/>
                        <a:cs typeface="Times New Roman"/>
                      </a:endParaRPr>
                    </a:p>
                  </a:txBody>
                  <a:tcPr marL="44647" marR="44647" marT="0" marB="0">
                    <a:solidFill>
                      <a:schemeClr val="accent1">
                        <a:lumMod val="40000"/>
                        <a:lumOff val="60000"/>
                      </a:schemeClr>
                    </a:solidFill>
                  </a:tcPr>
                </a:tc>
                <a:tc>
                  <a:txBody>
                    <a:bodyPr/>
                    <a:lstStyle/>
                    <a:p>
                      <a:pPr marL="0" marR="0" algn="ctr">
                        <a:lnSpc>
                          <a:spcPct val="115000"/>
                        </a:lnSpc>
                        <a:spcBef>
                          <a:spcPts val="0"/>
                        </a:spcBef>
                        <a:spcAft>
                          <a:spcPts val="0"/>
                        </a:spcAft>
                      </a:pPr>
                      <a:r>
                        <a:rPr lang="en-US" sz="1200" b="0" dirty="0">
                          <a:solidFill>
                            <a:schemeClr val="tx1"/>
                          </a:solidFill>
                          <a:effectLst/>
                        </a:rPr>
                        <a:t> </a:t>
                      </a:r>
                      <a:endParaRPr lang="en-US" sz="1200" b="0" dirty="0">
                        <a:solidFill>
                          <a:schemeClr val="tx1"/>
                        </a:solidFill>
                        <a:effectLst/>
                        <a:latin typeface="Calibri"/>
                        <a:ea typeface="Calibri"/>
                        <a:cs typeface="Times New Roman"/>
                      </a:endParaRPr>
                    </a:p>
                  </a:txBody>
                  <a:tcPr marL="44647" marR="44647" marT="0" marB="0">
                    <a:solidFill>
                      <a:schemeClr val="accent1">
                        <a:lumMod val="40000"/>
                        <a:lumOff val="60000"/>
                      </a:schemeClr>
                    </a:solidFill>
                  </a:tcPr>
                </a:tc>
              </a:tr>
            </a:tbl>
          </a:graphicData>
        </a:graphic>
      </p:graphicFrame>
    </p:spTree>
    <p:extLst>
      <p:ext uri="{BB962C8B-B14F-4D97-AF65-F5344CB8AC3E}">
        <p14:creationId xmlns:p14="http://schemas.microsoft.com/office/powerpoint/2010/main" val="854038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of CEDD Objects – Alignment from Clinical to Technical</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41065905"/>
              </p:ext>
            </p:extLst>
          </p:nvPr>
        </p:nvGraphicFramePr>
        <p:xfrm>
          <a:off x="372535" y="2397919"/>
          <a:ext cx="8229600" cy="3144719"/>
        </p:xfrm>
        <a:graphic>
          <a:graphicData uri="http://schemas.openxmlformats.org/drawingml/2006/table">
            <a:tbl>
              <a:tblPr>
                <a:tableStyleId>{5C22544A-7EE6-4342-B048-85BDC9FD1C3A}</a:tableStyleId>
              </a:tblPr>
              <a:tblGrid>
                <a:gridCol w="1829752"/>
                <a:gridCol w="2833352"/>
                <a:gridCol w="1509096"/>
                <a:gridCol w="2057400"/>
              </a:tblGrid>
              <a:tr h="371039">
                <a:tc>
                  <a:txBody>
                    <a:bodyPr/>
                    <a:lstStyle/>
                    <a:p>
                      <a:pPr marL="0" marR="0" algn="ctr">
                        <a:spcBef>
                          <a:spcPts val="0"/>
                        </a:spcBef>
                        <a:spcAft>
                          <a:spcPts val="0"/>
                        </a:spcAft>
                      </a:pPr>
                      <a:r>
                        <a:rPr lang="en-US" sz="1400" b="1" dirty="0" smtClean="0">
                          <a:solidFill>
                            <a:schemeClr val="tx1"/>
                          </a:solidFill>
                          <a:effectLst/>
                          <a:latin typeface="Calibri"/>
                          <a:ea typeface="Times New Roman"/>
                          <a:cs typeface="Calibri"/>
                        </a:rPr>
                        <a:t>CEDD Object </a:t>
                      </a:r>
                      <a:r>
                        <a:rPr lang="en-US" sz="1400" b="1" dirty="0">
                          <a:solidFill>
                            <a:schemeClr val="tx1"/>
                          </a:solidFill>
                          <a:effectLst/>
                          <a:latin typeface="Calibri"/>
                          <a:ea typeface="Times New Roman"/>
                          <a:cs typeface="Calibri"/>
                        </a:rPr>
                        <a:t>Name</a:t>
                      </a:r>
                      <a:endParaRPr lang="en-US" sz="1400" b="1" dirty="0">
                        <a:solidFill>
                          <a:schemeClr val="tx1"/>
                        </a:solidFill>
                        <a:effectLst/>
                        <a:latin typeface="Calibri"/>
                        <a:ea typeface="Times New Roman"/>
                        <a:cs typeface="Arial"/>
                      </a:endParaRPr>
                    </a:p>
                  </a:txBody>
                  <a:tcPr marL="44450" marR="44450" marT="0" marB="0" anchor="ctr"/>
                </a:tc>
                <a:tc>
                  <a:txBody>
                    <a:bodyPr/>
                    <a:lstStyle/>
                    <a:p>
                      <a:pPr marL="0" marR="0" algn="ctr">
                        <a:spcBef>
                          <a:spcPts val="0"/>
                        </a:spcBef>
                        <a:spcAft>
                          <a:spcPts val="0"/>
                        </a:spcAft>
                      </a:pPr>
                      <a:r>
                        <a:rPr lang="en-US" sz="1400" b="1" dirty="0">
                          <a:solidFill>
                            <a:schemeClr val="tx1"/>
                          </a:solidFill>
                          <a:effectLst/>
                          <a:latin typeface="Calibri"/>
                          <a:ea typeface="Times New Roman"/>
                          <a:cs typeface="Calibri"/>
                        </a:rPr>
                        <a:t>CDA Template ID</a:t>
                      </a:r>
                      <a:endParaRPr lang="en-US" sz="1400" b="1" dirty="0">
                        <a:solidFill>
                          <a:schemeClr val="tx1"/>
                        </a:solidFill>
                        <a:effectLst/>
                        <a:latin typeface="Calibri"/>
                        <a:ea typeface="Times New Roman"/>
                        <a:cs typeface="Arial"/>
                      </a:endParaRPr>
                    </a:p>
                  </a:txBody>
                  <a:tcPr marL="44450" marR="44450" marT="0" marB="0" anchor="ctr"/>
                </a:tc>
                <a:tc>
                  <a:txBody>
                    <a:bodyPr/>
                    <a:lstStyle/>
                    <a:p>
                      <a:pPr marL="0" marR="0" algn="ctr">
                        <a:spcBef>
                          <a:spcPts val="0"/>
                        </a:spcBef>
                        <a:spcAft>
                          <a:spcPts val="0"/>
                        </a:spcAft>
                      </a:pPr>
                      <a:r>
                        <a:rPr lang="en-US" sz="1400" b="1" dirty="0">
                          <a:solidFill>
                            <a:schemeClr val="tx1"/>
                          </a:solidFill>
                          <a:effectLst/>
                          <a:latin typeface="Calibri"/>
                          <a:ea typeface="Times New Roman"/>
                          <a:cs typeface="Calibri"/>
                        </a:rPr>
                        <a:t>CDA Section ID</a:t>
                      </a:r>
                      <a:endParaRPr lang="en-US" sz="1400" b="1" dirty="0">
                        <a:solidFill>
                          <a:schemeClr val="tx1"/>
                        </a:solidFill>
                        <a:effectLst/>
                        <a:latin typeface="Calibri"/>
                        <a:ea typeface="Times New Roman"/>
                        <a:cs typeface="Arial"/>
                      </a:endParaRPr>
                    </a:p>
                  </a:txBody>
                  <a:tcPr marL="44450" marR="44450" marT="0" marB="0" anchor="ctr"/>
                </a:tc>
                <a:tc>
                  <a:txBody>
                    <a:bodyPr/>
                    <a:lstStyle/>
                    <a:p>
                      <a:pPr marL="0" marR="0" algn="ctr">
                        <a:spcBef>
                          <a:spcPts val="0"/>
                        </a:spcBef>
                        <a:spcAft>
                          <a:spcPts val="0"/>
                        </a:spcAft>
                      </a:pPr>
                      <a:r>
                        <a:rPr lang="en-US" sz="1400" b="1" dirty="0">
                          <a:solidFill>
                            <a:schemeClr val="tx1"/>
                          </a:solidFill>
                          <a:effectLst/>
                          <a:latin typeface="Calibri"/>
                          <a:ea typeface="Times New Roman"/>
                          <a:cs typeface="Calibri"/>
                        </a:rPr>
                        <a:t>CDA Entry ID</a:t>
                      </a:r>
                      <a:endParaRPr lang="en-US" sz="1400" b="1" dirty="0">
                        <a:solidFill>
                          <a:schemeClr val="tx1"/>
                        </a:solidFill>
                        <a:effectLst/>
                        <a:latin typeface="Calibri"/>
                        <a:ea typeface="Times New Roman"/>
                        <a:cs typeface="Arial"/>
                      </a:endParaRPr>
                    </a:p>
                  </a:txBody>
                  <a:tcPr marL="44450" marR="44450" marT="0" marB="0" anchor="ctr"/>
                </a:tc>
              </a:tr>
              <a:tr h="1203873">
                <a:tc>
                  <a:txBody>
                    <a:bodyPr/>
                    <a:lstStyle/>
                    <a:p>
                      <a:pPr marL="0" marR="0">
                        <a:spcBef>
                          <a:spcPts val="0"/>
                        </a:spcBef>
                        <a:spcAft>
                          <a:spcPts val="0"/>
                        </a:spcAft>
                      </a:pPr>
                      <a:r>
                        <a:rPr lang="en-US" sz="1400" dirty="0">
                          <a:effectLst/>
                        </a:rPr>
                        <a:t>Active Medication List</a:t>
                      </a:r>
                      <a:endParaRPr lang="en-US" sz="1400" dirty="0">
                        <a:effectLst/>
                        <a:latin typeface="Calibri"/>
                        <a:ea typeface="Times New Roman"/>
                        <a:cs typeface="Arial"/>
                      </a:endParaRPr>
                    </a:p>
                  </a:txBody>
                  <a:tcPr marL="43891" marR="43891" marT="0" marB="0" anchor="ctr"/>
                </a:tc>
                <a:tc>
                  <a:txBody>
                    <a:bodyPr/>
                    <a:lstStyle/>
                    <a:p>
                      <a:pPr marL="0" marR="0">
                        <a:spcBef>
                          <a:spcPts val="0"/>
                        </a:spcBef>
                        <a:spcAft>
                          <a:spcPts val="0"/>
                        </a:spcAft>
                      </a:pPr>
                      <a:r>
                        <a:rPr lang="en-US" sz="1400" dirty="0">
                          <a:effectLst/>
                        </a:rPr>
                        <a:t>2.16.840.1.113883.10.20.22.2.1.1</a:t>
                      </a:r>
                    </a:p>
                    <a:p>
                      <a:pPr marL="0" marR="0">
                        <a:spcBef>
                          <a:spcPts val="0"/>
                        </a:spcBef>
                        <a:spcAft>
                          <a:spcPts val="0"/>
                        </a:spcAft>
                      </a:pPr>
                      <a:r>
                        <a:rPr lang="en-US" sz="1400" dirty="0">
                          <a:effectLst/>
                        </a:rPr>
                        <a:t>2.16.840.1.113883.10.20.22.2.1</a:t>
                      </a:r>
                    </a:p>
                    <a:p>
                      <a:pPr marL="0" marR="0">
                        <a:spcBef>
                          <a:spcPts val="0"/>
                        </a:spcBef>
                        <a:spcAft>
                          <a:spcPts val="0"/>
                        </a:spcAft>
                      </a:pPr>
                      <a:r>
                        <a:rPr lang="en-US" sz="1400" dirty="0">
                          <a:effectLst/>
                        </a:rPr>
                        <a:t>2.16.840.1.113883.10.20.22.2.38</a:t>
                      </a:r>
                    </a:p>
                    <a:p>
                      <a:pPr marL="0" marR="0">
                        <a:spcBef>
                          <a:spcPts val="0"/>
                        </a:spcBef>
                        <a:spcAft>
                          <a:spcPts val="0"/>
                        </a:spcAft>
                      </a:pPr>
                      <a:r>
                        <a:rPr lang="en-US" sz="1400" dirty="0">
                          <a:effectLst/>
                        </a:rPr>
                        <a:t> </a:t>
                      </a:r>
                      <a:endParaRPr lang="en-US" sz="1400" dirty="0">
                        <a:effectLst/>
                        <a:latin typeface="Calibri"/>
                        <a:ea typeface="Times New Roman"/>
                        <a:cs typeface="Arial"/>
                      </a:endParaRPr>
                    </a:p>
                  </a:txBody>
                  <a:tcPr marL="43891" marR="43891" marT="0" marB="0" anchor="ctr"/>
                </a:tc>
                <a:tc>
                  <a:txBody>
                    <a:bodyPr/>
                    <a:lstStyle/>
                    <a:p>
                      <a:pPr marL="0" marR="0">
                        <a:spcBef>
                          <a:spcPts val="0"/>
                        </a:spcBef>
                        <a:spcAft>
                          <a:spcPts val="0"/>
                        </a:spcAft>
                      </a:pPr>
                      <a:r>
                        <a:rPr lang="en-US" sz="1400" dirty="0">
                          <a:effectLst/>
                        </a:rPr>
                        <a:t>4.28 Medications</a:t>
                      </a:r>
                    </a:p>
                    <a:p>
                      <a:pPr marL="0" marR="0">
                        <a:spcBef>
                          <a:spcPts val="0"/>
                        </a:spcBef>
                        <a:spcAft>
                          <a:spcPts val="0"/>
                        </a:spcAft>
                      </a:pPr>
                      <a:r>
                        <a:rPr lang="en-US" sz="1400" dirty="0">
                          <a:effectLst/>
                        </a:rPr>
                        <a:t> </a:t>
                      </a:r>
                      <a:endParaRPr lang="en-US" sz="1400" dirty="0">
                        <a:effectLst/>
                        <a:latin typeface="Calibri"/>
                        <a:ea typeface="Times New Roman"/>
                        <a:cs typeface="Arial"/>
                      </a:endParaRPr>
                    </a:p>
                  </a:txBody>
                  <a:tcPr marL="43891" marR="43891" marT="0" marB="0" anchor="ctr"/>
                </a:tc>
                <a:tc>
                  <a:txBody>
                    <a:bodyPr/>
                    <a:lstStyle/>
                    <a:p>
                      <a:pPr marL="0" marR="0">
                        <a:spcBef>
                          <a:spcPts val="0"/>
                        </a:spcBef>
                        <a:spcAft>
                          <a:spcPts val="0"/>
                        </a:spcAft>
                      </a:pPr>
                      <a:r>
                        <a:rPr lang="en-US" sz="1400" dirty="0">
                          <a:effectLst/>
                        </a:rPr>
                        <a:t>5.14 Medication Activity</a:t>
                      </a:r>
                    </a:p>
                    <a:p>
                      <a:pPr marL="0" marR="0">
                        <a:spcBef>
                          <a:spcPts val="0"/>
                        </a:spcBef>
                        <a:spcAft>
                          <a:spcPts val="0"/>
                        </a:spcAft>
                      </a:pPr>
                      <a:r>
                        <a:rPr lang="en-US" sz="1400" dirty="0">
                          <a:effectLst/>
                        </a:rPr>
                        <a:t>5.16 Medication Information</a:t>
                      </a:r>
                    </a:p>
                    <a:p>
                      <a:pPr marL="0" marR="0">
                        <a:spcBef>
                          <a:spcPts val="0"/>
                        </a:spcBef>
                        <a:spcAft>
                          <a:spcPts val="0"/>
                        </a:spcAft>
                      </a:pPr>
                      <a:r>
                        <a:rPr lang="en-US" sz="1400" dirty="0">
                          <a:effectLst/>
                        </a:rPr>
                        <a:t>5.12 Indication</a:t>
                      </a:r>
                    </a:p>
                    <a:p>
                      <a:pPr marL="0" marR="0">
                        <a:spcBef>
                          <a:spcPts val="0"/>
                        </a:spcBef>
                        <a:spcAft>
                          <a:spcPts val="0"/>
                        </a:spcAft>
                      </a:pPr>
                      <a:r>
                        <a:rPr lang="en-US" sz="1400" dirty="0">
                          <a:effectLst/>
                        </a:rPr>
                        <a:t>5.13 Instructions</a:t>
                      </a:r>
                    </a:p>
                    <a:p>
                      <a:pPr marL="0" marR="0">
                        <a:spcBef>
                          <a:spcPts val="0"/>
                        </a:spcBef>
                        <a:spcAft>
                          <a:spcPts val="0"/>
                        </a:spcAft>
                      </a:pPr>
                      <a:r>
                        <a:rPr lang="en-US" sz="1400" dirty="0">
                          <a:effectLst/>
                        </a:rPr>
                        <a:t>5.17 Medication Supply Order</a:t>
                      </a:r>
                    </a:p>
                    <a:p>
                      <a:pPr marL="0" marR="0">
                        <a:spcBef>
                          <a:spcPts val="0"/>
                        </a:spcBef>
                        <a:spcAft>
                          <a:spcPts val="0"/>
                        </a:spcAft>
                      </a:pPr>
                      <a:r>
                        <a:rPr lang="en-US" sz="1400" dirty="0">
                          <a:effectLst/>
                        </a:rPr>
                        <a:t>5.19 Precondition for Substance Administration </a:t>
                      </a:r>
                    </a:p>
                    <a:p>
                      <a:pPr marL="0" marR="0">
                        <a:spcBef>
                          <a:spcPts val="0"/>
                        </a:spcBef>
                        <a:spcAft>
                          <a:spcPts val="0"/>
                        </a:spcAft>
                      </a:pPr>
                      <a:r>
                        <a:rPr lang="en-US" sz="1400" dirty="0">
                          <a:effectLst/>
                        </a:rPr>
                        <a:t>5.9 Drug Vehicle</a:t>
                      </a:r>
                      <a:endParaRPr lang="en-US" sz="1400" dirty="0">
                        <a:effectLst/>
                        <a:latin typeface="Calibri"/>
                        <a:ea typeface="Times New Roman"/>
                        <a:cs typeface="Arial"/>
                      </a:endParaRPr>
                    </a:p>
                  </a:txBody>
                  <a:tcPr marL="43891" marR="43891" marT="0" marB="0" anchor="ctr"/>
                </a:tc>
              </a:tr>
              <a:tr h="451452">
                <a:tc>
                  <a:txBody>
                    <a:bodyPr/>
                    <a:lstStyle/>
                    <a:p>
                      <a:pPr marL="0" marR="0">
                        <a:spcBef>
                          <a:spcPts val="0"/>
                        </a:spcBef>
                        <a:spcAft>
                          <a:spcPts val="0"/>
                        </a:spcAft>
                      </a:pPr>
                      <a:r>
                        <a:rPr lang="en-US" sz="1400">
                          <a:effectLst/>
                        </a:rPr>
                        <a:t>Active Problem List</a:t>
                      </a:r>
                      <a:endParaRPr lang="en-US" sz="1400">
                        <a:effectLst/>
                        <a:latin typeface="Calibri"/>
                        <a:ea typeface="Times New Roman"/>
                        <a:cs typeface="Arial"/>
                      </a:endParaRPr>
                    </a:p>
                  </a:txBody>
                  <a:tcPr marL="43891" marR="43891" marT="0" marB="0" anchor="ctr"/>
                </a:tc>
                <a:tc>
                  <a:txBody>
                    <a:bodyPr/>
                    <a:lstStyle/>
                    <a:p>
                      <a:pPr marL="0" marR="0">
                        <a:spcBef>
                          <a:spcPts val="0"/>
                        </a:spcBef>
                        <a:spcAft>
                          <a:spcPts val="0"/>
                        </a:spcAft>
                      </a:pPr>
                      <a:r>
                        <a:rPr lang="en-US" sz="1400">
                          <a:effectLst/>
                        </a:rPr>
                        <a:t>2.16.840.1.113883.10.20.22.2.7</a:t>
                      </a:r>
                      <a:endParaRPr lang="en-US" sz="1400">
                        <a:effectLst/>
                        <a:latin typeface="Calibri"/>
                        <a:ea typeface="Times New Roman"/>
                        <a:cs typeface="Arial"/>
                      </a:endParaRPr>
                    </a:p>
                  </a:txBody>
                  <a:tcPr marL="43891" marR="43891" marT="0" marB="0" anchor="ctr"/>
                </a:tc>
                <a:tc>
                  <a:txBody>
                    <a:bodyPr/>
                    <a:lstStyle/>
                    <a:p>
                      <a:pPr marL="0" marR="0">
                        <a:spcBef>
                          <a:spcPts val="0"/>
                        </a:spcBef>
                        <a:spcAft>
                          <a:spcPts val="0"/>
                        </a:spcAft>
                      </a:pPr>
                      <a:r>
                        <a:rPr lang="en-US" sz="1400">
                          <a:effectLst/>
                        </a:rPr>
                        <a:t>4.40 Problem List</a:t>
                      </a:r>
                    </a:p>
                    <a:p>
                      <a:pPr marL="0" marR="0">
                        <a:spcBef>
                          <a:spcPts val="0"/>
                        </a:spcBef>
                        <a:spcAft>
                          <a:spcPts val="0"/>
                        </a:spcAft>
                      </a:pPr>
                      <a:r>
                        <a:rPr lang="en-US" sz="1400">
                          <a:effectLst/>
                        </a:rPr>
                        <a:t> </a:t>
                      </a:r>
                      <a:endParaRPr lang="en-US" sz="1400">
                        <a:effectLst/>
                        <a:latin typeface="Calibri"/>
                        <a:ea typeface="Times New Roman"/>
                        <a:cs typeface="Arial"/>
                      </a:endParaRPr>
                    </a:p>
                  </a:txBody>
                  <a:tcPr marL="43891" marR="43891" marT="0" marB="0" anchor="ctr"/>
                </a:tc>
                <a:tc>
                  <a:txBody>
                    <a:bodyPr/>
                    <a:lstStyle/>
                    <a:p>
                      <a:pPr marL="0" marR="0">
                        <a:spcBef>
                          <a:spcPts val="0"/>
                        </a:spcBef>
                        <a:spcAft>
                          <a:spcPts val="0"/>
                        </a:spcAft>
                      </a:pPr>
                      <a:r>
                        <a:rPr lang="en-US" sz="1400" dirty="0">
                          <a:effectLst/>
                        </a:rPr>
                        <a:t>5.3  Allergy Problem Act</a:t>
                      </a:r>
                    </a:p>
                    <a:p>
                      <a:pPr marL="0" marR="0">
                        <a:spcBef>
                          <a:spcPts val="0"/>
                        </a:spcBef>
                        <a:spcAft>
                          <a:spcPts val="0"/>
                        </a:spcAft>
                      </a:pPr>
                      <a:r>
                        <a:rPr lang="en-US" sz="1400" dirty="0">
                          <a:effectLst/>
                        </a:rPr>
                        <a:t>5.5 Condition</a:t>
                      </a:r>
                    </a:p>
                    <a:p>
                      <a:pPr marL="0" marR="0">
                        <a:spcBef>
                          <a:spcPts val="0"/>
                        </a:spcBef>
                        <a:spcAft>
                          <a:spcPts val="0"/>
                        </a:spcAft>
                      </a:pPr>
                      <a:r>
                        <a:rPr lang="en-US" sz="1400" dirty="0">
                          <a:effectLst/>
                        </a:rPr>
                        <a:t>5.6 Condition Entry</a:t>
                      </a:r>
                      <a:endParaRPr lang="en-US" sz="1400" dirty="0">
                        <a:effectLst/>
                        <a:latin typeface="Calibri"/>
                        <a:ea typeface="Times New Roman"/>
                        <a:cs typeface="Arial"/>
                      </a:endParaRPr>
                    </a:p>
                  </a:txBody>
                  <a:tcPr marL="43891" marR="43891" marT="0" marB="0" anchor="ctr"/>
                </a:tc>
              </a:tr>
            </a:tbl>
          </a:graphicData>
        </a:graphic>
      </p:graphicFrame>
    </p:spTree>
    <p:extLst>
      <p:ext uri="{BB962C8B-B14F-4D97-AF65-F5344CB8AC3E}">
        <p14:creationId xmlns:p14="http://schemas.microsoft.com/office/powerpoint/2010/main" val="1694236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CEDD Outputs – Supporting UML Models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2535" y="1745847"/>
            <a:ext cx="8678857" cy="4848136"/>
          </a:xfrm>
        </p:spPr>
      </p:pic>
    </p:spTree>
    <p:extLst>
      <p:ext uri="{BB962C8B-B14F-4D97-AF65-F5344CB8AC3E}">
        <p14:creationId xmlns:p14="http://schemas.microsoft.com/office/powerpoint/2010/main" val="4279412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CEDD Objects – Implementation Guidance</a:t>
            </a:r>
            <a:endParaRPr lang="en-US" dirty="0"/>
          </a:p>
        </p:txBody>
      </p:sp>
      <p:pic>
        <p:nvPicPr>
          <p:cNvPr id="4" name="Content Placeholder 3"/>
          <p:cNvPicPr>
            <a:picLocks noGrp="1"/>
          </p:cNvPicPr>
          <p:nvPr>
            <p:ph idx="1"/>
          </p:nvPr>
        </p:nvPicPr>
        <p:blipFill>
          <a:blip r:embed="rId2"/>
          <a:stretch>
            <a:fillRect/>
          </a:stretch>
        </p:blipFill>
        <p:spPr>
          <a:xfrm>
            <a:off x="2906393" y="1900393"/>
            <a:ext cx="3391376" cy="4577679"/>
          </a:xfrm>
          <a:prstGeom prst="rect">
            <a:avLst/>
          </a:prstGeom>
        </p:spPr>
      </p:pic>
    </p:spTree>
    <p:extLst>
      <p:ext uri="{BB962C8B-B14F-4D97-AF65-F5344CB8AC3E}">
        <p14:creationId xmlns:p14="http://schemas.microsoft.com/office/powerpoint/2010/main" val="1379710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CEDD Workgroup</a:t>
            </a:r>
            <a:endParaRPr lang="en-US" dirty="0"/>
          </a:p>
        </p:txBody>
      </p:sp>
      <p:sp>
        <p:nvSpPr>
          <p:cNvPr id="3" name="Content Placeholder 2"/>
          <p:cNvSpPr>
            <a:spLocks noGrp="1"/>
          </p:cNvSpPr>
          <p:nvPr>
            <p:ph idx="1"/>
          </p:nvPr>
        </p:nvSpPr>
        <p:spPr>
          <a:xfrm>
            <a:off x="457200" y="1848146"/>
            <a:ext cx="8229600" cy="4143009"/>
          </a:xfrm>
        </p:spPr>
        <p:txBody>
          <a:bodyPr>
            <a:normAutofit fontScale="92500" lnSpcReduction="10000"/>
          </a:bodyPr>
          <a:lstStyle/>
          <a:p>
            <a:r>
              <a:rPr lang="en-US" dirty="0" smtClean="0"/>
              <a:t>Chairs – Holly Miller, </a:t>
            </a:r>
            <a:r>
              <a:rPr lang="en-US" dirty="0" err="1" smtClean="0"/>
              <a:t>MedAllies</a:t>
            </a:r>
            <a:r>
              <a:rPr lang="en-US" dirty="0" smtClean="0"/>
              <a:t>, Russell Leftwich, State of Tennessee, and John Donnelly, IHE</a:t>
            </a:r>
          </a:p>
          <a:p>
            <a:pPr lvl="1"/>
            <a:r>
              <a:rPr lang="en-US" dirty="0" smtClean="0"/>
              <a:t>Combination of clinical and technical expertise</a:t>
            </a:r>
          </a:p>
          <a:p>
            <a:r>
              <a:rPr lang="en-US" dirty="0" smtClean="0"/>
              <a:t>The S&amp;I Framework CEDD Workgroup is the main volunteer body responsible for maintaining and improving the CEDD</a:t>
            </a:r>
          </a:p>
          <a:p>
            <a:pPr lvl="1"/>
            <a:r>
              <a:rPr lang="en-US" dirty="0" smtClean="0"/>
              <a:t>The </a:t>
            </a:r>
            <a:r>
              <a:rPr lang="en-US" dirty="0"/>
              <a:t>CEDD </a:t>
            </a:r>
            <a:r>
              <a:rPr lang="en-US" dirty="0" smtClean="0"/>
              <a:t>Workgroup serves primarily as a </a:t>
            </a:r>
            <a:r>
              <a:rPr lang="en-US" dirty="0"/>
              <a:t>control board, not an </a:t>
            </a:r>
            <a:r>
              <a:rPr lang="en-US" dirty="0" smtClean="0"/>
              <a:t>exploratory/design </a:t>
            </a:r>
            <a:r>
              <a:rPr lang="en-US" dirty="0"/>
              <a:t>activity</a:t>
            </a:r>
            <a:endParaRPr lang="en-US" dirty="0" smtClean="0"/>
          </a:p>
          <a:p>
            <a:r>
              <a:rPr lang="en-US" dirty="0" smtClean="0"/>
              <a:t>The workgroup meets on a monthly basis to discuss changes and improvements to the S&amp;I Framework CEDD</a:t>
            </a:r>
          </a:p>
        </p:txBody>
      </p:sp>
    </p:spTree>
    <p:extLst>
      <p:ext uri="{BB962C8B-B14F-4D97-AF65-F5344CB8AC3E}">
        <p14:creationId xmlns:p14="http://schemas.microsoft.com/office/powerpoint/2010/main" val="2934128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2187</TotalTime>
  <Words>1032</Words>
  <Application>Microsoft Office PowerPoint</Application>
  <PresentationFormat>On-screen Show (4:3)</PresentationFormat>
  <Paragraphs>121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S&amp;I Framework </vt:lpstr>
      <vt:lpstr>Why is a CEDD needed?</vt:lpstr>
      <vt:lpstr>S&amp;I CEDD Development to Date</vt:lpstr>
      <vt:lpstr>S&amp;I Framework CEDD - Evolution</vt:lpstr>
      <vt:lpstr>Example of CEDD Objects – Defining Clinical Need</vt:lpstr>
      <vt:lpstr>Example of CEDD Objects – Alignment from Clinical to Technical</vt:lpstr>
      <vt:lpstr>Example CEDD Outputs – Supporting UML Models</vt:lpstr>
      <vt:lpstr>Example CEDD Objects – Implementation Guidance</vt:lpstr>
      <vt:lpstr>CEDD Workgroup</vt:lpstr>
      <vt:lpstr>CEDD Supporting Blocks</vt:lpstr>
      <vt:lpstr>CEDD Challenges</vt:lpstr>
      <vt:lpstr>What the CEDD cannot do</vt:lpstr>
      <vt:lpstr>Building Block - Domain Analysis</vt:lpstr>
      <vt:lpstr>Building Block  - Public Health CEDD “Blueprint”</vt:lpstr>
      <vt:lpstr>Building Blocks – Public Health Data Element Reuse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goes here</dc:title>
  <dc:creator>Mangir, Cem Erdim (US - Arlington)</dc:creator>
  <cp:lastModifiedBy>owner</cp:lastModifiedBy>
  <cp:revision>105</cp:revision>
  <dcterms:created xsi:type="dcterms:W3CDTF">2010-08-25T21:11:52Z</dcterms:created>
  <dcterms:modified xsi:type="dcterms:W3CDTF">2013-01-05T22:00:04Z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